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ink/ink1.xml" ContentType="application/inkml+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theme/themeOverride4.xml" ContentType="application/vnd.openxmlformats-officedocument.themeOverride+xml"/>
  <Override PartName="/ppt/notesSlides/notesSlide3.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tags/tag2.xml" ContentType="application/vnd.openxmlformats-officedocument.presentationml.tags+xml"/>
  <Override PartName="/ppt/charts/chart8.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18"/>
  </p:notesMasterIdLst>
  <p:handoutMasterIdLst>
    <p:handoutMasterId r:id="rId19"/>
  </p:handoutMasterIdLst>
  <p:sldIdLst>
    <p:sldId id="2146846739" r:id="rId5"/>
    <p:sldId id="2146846970" r:id="rId6"/>
    <p:sldId id="2818" r:id="rId7"/>
    <p:sldId id="2146846950" r:id="rId8"/>
    <p:sldId id="2146846953" r:id="rId9"/>
    <p:sldId id="2146846969" r:id="rId10"/>
    <p:sldId id="2146846785" r:id="rId11"/>
    <p:sldId id="2146846956" r:id="rId12"/>
    <p:sldId id="2146846958" r:id="rId13"/>
    <p:sldId id="2146846960" r:id="rId14"/>
    <p:sldId id="2146846903" r:id="rId15"/>
    <p:sldId id="2146846971" r:id="rId16"/>
    <p:sldId id="2146846972" r:id="rId1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4"/>
    <a:srgbClr val="FFB3B5"/>
    <a:srgbClr val="32CD32"/>
    <a:srgbClr val="000033"/>
    <a:srgbClr val="68C3CD"/>
    <a:srgbClr val="8BD1BA"/>
    <a:srgbClr val="4D4D4D"/>
    <a:srgbClr val="1D0F44"/>
    <a:srgbClr val="E9F1ED"/>
    <a:srgbClr val="3A8188"/>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sorterViewPr>
    <p:cViewPr varScale="1">
      <p:scale>
        <a:sx n="1" d="1"/>
        <a:sy n="1" d="1"/>
      </p:scale>
      <p:origin x="0" y="-2796"/>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024986484060493"/>
          <c:y val="6.6492170526809738E-2"/>
          <c:w val="0.60173893028187242"/>
          <c:h val="0.92581801413642184"/>
        </c:manualLayout>
      </c:layout>
      <c:barChart>
        <c:barDir val="bar"/>
        <c:grouping val="clustered"/>
        <c:varyColors val="0"/>
        <c:ser>
          <c:idx val="0"/>
          <c:order val="0"/>
          <c:tx>
            <c:strRef>
              <c:f>Sheet1!$B$1</c:f>
              <c:strCache>
                <c:ptCount val="1"/>
                <c:pt idx="0">
                  <c:v>Total</c:v>
                </c:pt>
              </c:strCache>
            </c:strRef>
          </c:tx>
          <c:spPr>
            <a:solidFill>
              <a:schemeClr val="accent3">
                <a:lumMod val="75000"/>
              </a:schemeClr>
            </a:solidFill>
            <a:ln>
              <a:solidFill>
                <a:schemeClr val="bg1"/>
              </a:solidFill>
            </a:ln>
          </c:spPr>
          <c:invertIfNegative val="0"/>
          <c:dLbls>
            <c:spPr>
              <a:noFill/>
              <a:ln>
                <a:noFill/>
              </a:ln>
              <a:effectLst/>
            </c:spPr>
            <c:txPr>
              <a:bodyPr/>
              <a:lstStyle/>
              <a:p>
                <a:pPr>
                  <a:defRPr sz="14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4"/>
                <c:pt idx="0">
                  <c:v>1 or 2 people</c:v>
                </c:pt>
                <c:pt idx="1">
                  <c:v>3 to 5 people</c:v>
                </c:pt>
                <c:pt idx="2">
                  <c:v>6 or more people</c:v>
                </c:pt>
                <c:pt idx="3">
                  <c:v>None</c:v>
                </c:pt>
              </c:strCache>
            </c:strRef>
          </c:cat>
          <c:val>
            <c:numRef>
              <c:f>Sheet1!$B$2:$B$6</c:f>
              <c:numCache>
                <c:formatCode>0</c:formatCode>
                <c:ptCount val="5"/>
                <c:pt idx="0">
                  <c:v>25</c:v>
                </c:pt>
                <c:pt idx="1">
                  <c:v>47</c:v>
                </c:pt>
                <c:pt idx="2">
                  <c:v>24</c:v>
                </c:pt>
                <c:pt idx="3">
                  <c:v>3</c:v>
                </c:pt>
              </c:numCache>
            </c:numRef>
          </c:val>
          <c:extLst>
            <c:ext xmlns:c16="http://schemas.microsoft.com/office/drawing/2014/chart" uri="{C3380CC4-5D6E-409C-BE32-E72D297353CC}">
              <c16:uniqueId val="{00000005-9F8F-4DBE-B308-E79CE514F315}"/>
            </c:ext>
          </c:extLst>
        </c:ser>
        <c:dLbls>
          <c:showLegendKey val="0"/>
          <c:showVal val="0"/>
          <c:showCatName val="0"/>
          <c:showSerName val="0"/>
          <c:showPercent val="0"/>
          <c:showBubbleSize val="0"/>
        </c:dLbls>
        <c:gapWidth val="60"/>
        <c:axId val="846551496"/>
        <c:axId val="846595792"/>
      </c:barChart>
      <c:catAx>
        <c:axId val="846551496"/>
        <c:scaling>
          <c:orientation val="maxMin"/>
        </c:scaling>
        <c:delete val="0"/>
        <c:axPos val="l"/>
        <c:numFmt formatCode="General" sourceLinked="0"/>
        <c:majorTickMark val="out"/>
        <c:minorTickMark val="none"/>
        <c:tickLblPos val="nextTo"/>
        <c:spPr>
          <a:ln>
            <a:noFill/>
          </a:ln>
        </c:spPr>
        <c:txPr>
          <a:bodyPr/>
          <a:lstStyle/>
          <a:p>
            <a:pPr>
              <a:defRPr sz="1200" b="0">
                <a:solidFill>
                  <a:schemeClr val="tx1"/>
                </a:solidFill>
              </a:defRPr>
            </a:pPr>
            <a:endParaRPr lang="en-US"/>
          </a:p>
        </c:txPr>
        <c:crossAx val="846595792"/>
        <c:crosses val="autoZero"/>
        <c:auto val="1"/>
        <c:lblAlgn val="ctr"/>
        <c:lblOffset val="0"/>
        <c:tickLblSkip val="1"/>
        <c:noMultiLvlLbl val="0"/>
      </c:catAx>
      <c:valAx>
        <c:axId val="846595792"/>
        <c:scaling>
          <c:orientation val="minMax"/>
        </c:scaling>
        <c:delete val="1"/>
        <c:axPos val="t"/>
        <c:numFmt formatCode="0" sourceLinked="1"/>
        <c:majorTickMark val="out"/>
        <c:minorTickMark val="none"/>
        <c:tickLblPos val="none"/>
        <c:crossAx val="8465514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Sheet1!$A$2</c:f>
              <c:strCache>
                <c:ptCount val="1"/>
                <c:pt idx="0">
                  <c:v>A lot of concern and interest</c:v>
                </c:pt>
              </c:strCache>
            </c:strRef>
          </c:tx>
          <c:spPr>
            <a:solidFill>
              <a:srgbClr val="68C3CD">
                <a:lumMod val="75000"/>
              </a:srgbClr>
            </a:solidFill>
            <a:ln>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Sheet1!$B$1:$F$1</c:f>
              <c:numCache>
                <c:formatCode>General</c:formatCode>
                <c:ptCount val="5"/>
              </c:numCache>
            </c:numRef>
          </c:cat>
          <c:val>
            <c:numRef>
              <c:f>Sheet1!$B$2:$F$2</c:f>
              <c:numCache>
                <c:formatCode>General</c:formatCode>
                <c:ptCount val="5"/>
                <c:pt idx="2" formatCode="0">
                  <c:v>11</c:v>
                </c:pt>
              </c:numCache>
            </c:numRef>
          </c:val>
          <c:extLst>
            <c:ext xmlns:c16="http://schemas.microsoft.com/office/drawing/2014/chart" uri="{C3380CC4-5D6E-409C-BE32-E72D297353CC}">
              <c16:uniqueId val="{00000000-A2D2-4390-A7F9-E8837B8EEFB5}"/>
            </c:ext>
          </c:extLst>
        </c:ser>
        <c:ser>
          <c:idx val="1"/>
          <c:order val="1"/>
          <c:tx>
            <c:strRef>
              <c:f>Sheet1!$A$3</c:f>
              <c:strCache>
                <c:ptCount val="1"/>
                <c:pt idx="0">
                  <c:v>Some concern and interest</c:v>
                </c:pt>
              </c:strCache>
            </c:strRef>
          </c:tx>
          <c:spPr>
            <a:solidFill>
              <a:srgbClr val="68C3CD"/>
            </a:solidFill>
            <a:ln>
              <a:solidFill>
                <a:schemeClr val="bg1"/>
              </a:solidFill>
            </a:ln>
          </c:spPr>
          <c:invertIfNegative val="0"/>
          <c:dLbls>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Sheet1!$B$1:$F$1</c:f>
              <c:numCache>
                <c:formatCode>General</c:formatCode>
                <c:ptCount val="5"/>
              </c:numCache>
            </c:numRef>
          </c:cat>
          <c:val>
            <c:numRef>
              <c:f>Sheet1!$B$3:$F$3</c:f>
              <c:numCache>
                <c:formatCode>General</c:formatCode>
                <c:ptCount val="5"/>
                <c:pt idx="2" formatCode="0">
                  <c:v>52</c:v>
                </c:pt>
              </c:numCache>
            </c:numRef>
          </c:val>
          <c:extLst>
            <c:ext xmlns:c16="http://schemas.microsoft.com/office/drawing/2014/chart" uri="{C3380CC4-5D6E-409C-BE32-E72D297353CC}">
              <c16:uniqueId val="{00000001-A2D2-4390-A7F9-E8837B8EEFB5}"/>
            </c:ext>
          </c:extLst>
        </c:ser>
        <c:ser>
          <c:idx val="2"/>
          <c:order val="2"/>
          <c:tx>
            <c:strRef>
              <c:f>Sheet1!$A$4</c:f>
              <c:strCache>
                <c:ptCount val="1"/>
                <c:pt idx="0">
                  <c:v>Uncertain</c:v>
                </c:pt>
              </c:strCache>
            </c:strRef>
          </c:tx>
          <c:spPr>
            <a:solidFill>
              <a:srgbClr val="68C3CD">
                <a:lumMod val="60000"/>
                <a:lumOff val="40000"/>
              </a:srgbClr>
            </a:solidFill>
            <a:ln>
              <a:solidFill>
                <a:schemeClr val="bg1"/>
              </a:solidFill>
            </a:ln>
          </c:spPr>
          <c:invertIfNegative val="0"/>
          <c:dPt>
            <c:idx val="2"/>
            <c:invertIfNegative val="0"/>
            <c:bubble3D val="0"/>
            <c:spPr>
              <a:solidFill>
                <a:srgbClr val="FFFFFF">
                  <a:lumMod val="50000"/>
                </a:srgbClr>
              </a:solidFill>
              <a:ln>
                <a:solidFill>
                  <a:schemeClr val="bg1"/>
                </a:solidFill>
              </a:ln>
            </c:spPr>
            <c:extLst>
              <c:ext xmlns:c16="http://schemas.microsoft.com/office/drawing/2014/chart" uri="{C3380CC4-5D6E-409C-BE32-E72D297353CC}">
                <c16:uniqueId val="{00000000-2F57-4BC1-9221-863A5293B5FA}"/>
              </c:ext>
            </c:extLst>
          </c:dPt>
          <c:dLbls>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Sheet1!$B$1:$F$1</c:f>
              <c:numCache>
                <c:formatCode>General</c:formatCode>
                <c:ptCount val="5"/>
              </c:numCache>
            </c:numRef>
          </c:cat>
          <c:val>
            <c:numRef>
              <c:f>Sheet1!$B$4:$F$4</c:f>
              <c:numCache>
                <c:formatCode>General</c:formatCode>
                <c:ptCount val="5"/>
                <c:pt idx="2" formatCode="0">
                  <c:v>24</c:v>
                </c:pt>
              </c:numCache>
            </c:numRef>
          </c:val>
          <c:extLst>
            <c:ext xmlns:c16="http://schemas.microsoft.com/office/drawing/2014/chart" uri="{C3380CC4-5D6E-409C-BE32-E72D297353CC}">
              <c16:uniqueId val="{00000002-A2D2-4390-A7F9-E8837B8EEFB5}"/>
            </c:ext>
          </c:extLst>
        </c:ser>
        <c:ser>
          <c:idx val="3"/>
          <c:order val="3"/>
          <c:tx>
            <c:strRef>
              <c:f>Sheet1!$A$5</c:f>
              <c:strCache>
                <c:ptCount val="1"/>
                <c:pt idx="0">
                  <c:v>Little concern and interest</c:v>
                </c:pt>
              </c:strCache>
            </c:strRef>
          </c:tx>
          <c:spPr>
            <a:solidFill>
              <a:srgbClr val="F5AEB6"/>
            </a:solidFill>
            <a:ln>
              <a:solidFill>
                <a:schemeClr val="bg1"/>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Sheet1!$B$1:$F$1</c:f>
              <c:numCache>
                <c:formatCode>General</c:formatCode>
                <c:ptCount val="5"/>
              </c:numCache>
            </c:numRef>
          </c:cat>
          <c:val>
            <c:numRef>
              <c:f>Sheet1!$B$5:$F$5</c:f>
              <c:numCache>
                <c:formatCode>General</c:formatCode>
                <c:ptCount val="5"/>
                <c:pt idx="2" formatCode="0">
                  <c:v>9</c:v>
                </c:pt>
              </c:numCache>
            </c:numRef>
          </c:val>
          <c:extLst>
            <c:ext xmlns:c16="http://schemas.microsoft.com/office/drawing/2014/chart" uri="{C3380CC4-5D6E-409C-BE32-E72D297353CC}">
              <c16:uniqueId val="{00000003-A2D2-4390-A7F9-E8837B8EEFB5}"/>
            </c:ext>
          </c:extLst>
        </c:ser>
        <c:ser>
          <c:idx val="4"/>
          <c:order val="4"/>
          <c:tx>
            <c:strRef>
              <c:f>Sheet1!$A$6</c:f>
              <c:strCache>
                <c:ptCount val="1"/>
                <c:pt idx="0">
                  <c:v>No concern and interest</c:v>
                </c:pt>
              </c:strCache>
            </c:strRef>
          </c:tx>
          <c:spPr>
            <a:solidFill>
              <a:srgbClr val="F5AEB6">
                <a:lumMod val="75000"/>
              </a:srgbClr>
            </a:solidFill>
            <a:ln>
              <a:solidFill>
                <a:schemeClr val="bg1"/>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Sheet1!$B$1:$F$1</c:f>
              <c:numCache>
                <c:formatCode>General</c:formatCode>
                <c:ptCount val="5"/>
              </c:numCache>
            </c:numRef>
          </c:cat>
          <c:val>
            <c:numRef>
              <c:f>Sheet1!$B$6:$F$6</c:f>
              <c:numCache>
                <c:formatCode>General</c:formatCode>
                <c:ptCount val="5"/>
                <c:pt idx="2" formatCode="0">
                  <c:v>4</c:v>
                </c:pt>
              </c:numCache>
            </c:numRef>
          </c:val>
          <c:extLst>
            <c:ext xmlns:c16="http://schemas.microsoft.com/office/drawing/2014/chart" uri="{C3380CC4-5D6E-409C-BE32-E72D297353CC}">
              <c16:uniqueId val="{00000004-A2D2-4390-A7F9-E8837B8EEFB5}"/>
            </c:ext>
          </c:extLst>
        </c:ser>
        <c:dLbls>
          <c:showLegendKey val="0"/>
          <c:showVal val="0"/>
          <c:showCatName val="0"/>
          <c:showSerName val="0"/>
          <c:showPercent val="0"/>
          <c:showBubbleSize val="0"/>
        </c:dLbls>
        <c:gapWidth val="41"/>
        <c:overlap val="100"/>
        <c:axId val="17551360"/>
        <c:axId val="17552896"/>
      </c:barChart>
      <c:catAx>
        <c:axId val="17551360"/>
        <c:scaling>
          <c:orientation val="minMax"/>
        </c:scaling>
        <c:delete val="1"/>
        <c:axPos val="t"/>
        <c:numFmt formatCode="General" sourceLinked="1"/>
        <c:majorTickMark val="out"/>
        <c:minorTickMark val="none"/>
        <c:tickLblPos val="none"/>
        <c:crossAx val="17552896"/>
        <c:crosses val="autoZero"/>
        <c:auto val="1"/>
        <c:lblAlgn val="ctr"/>
        <c:lblOffset val="100"/>
        <c:noMultiLvlLbl val="0"/>
      </c:catAx>
      <c:valAx>
        <c:axId val="17552896"/>
        <c:scaling>
          <c:orientation val="maxMin"/>
        </c:scaling>
        <c:delete val="1"/>
        <c:axPos val="l"/>
        <c:numFmt formatCode="0%" sourceLinked="1"/>
        <c:majorTickMark val="out"/>
        <c:minorTickMark val="none"/>
        <c:tickLblPos val="none"/>
        <c:crossAx val="17551360"/>
        <c:crosses val="autoZero"/>
        <c:crossBetween val="between"/>
      </c:valAx>
    </c:plotArea>
    <c:plotVisOnly val="1"/>
    <c:dispBlanksAs val="gap"/>
    <c:showDLblsOverMax val="0"/>
  </c:chart>
  <c:txPr>
    <a:bodyPr/>
    <a:lstStyle/>
    <a:p>
      <a:pPr>
        <a:defRPr sz="1400" b="1">
          <a:solidFill>
            <a:schemeClr val="bg1"/>
          </a:solidFill>
          <a:latin typeface="Franklin Gothic Book" panose="020B05030201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Sheet1!$A$2</c:f>
              <c:strCache>
                <c:ptCount val="1"/>
                <c:pt idx="0">
                  <c:v>Very easy</c:v>
                </c:pt>
              </c:strCache>
            </c:strRef>
          </c:tx>
          <c:spPr>
            <a:solidFill>
              <a:srgbClr val="68C3CD">
                <a:lumMod val="75000"/>
              </a:srgbClr>
            </a:solidFill>
            <a:ln>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Sheet1!$B$1:$F$1</c:f>
              <c:numCache>
                <c:formatCode>General</c:formatCode>
                <c:ptCount val="5"/>
              </c:numCache>
            </c:numRef>
          </c:cat>
          <c:val>
            <c:numRef>
              <c:f>Sheet1!$B$2:$F$2</c:f>
              <c:numCache>
                <c:formatCode>General</c:formatCode>
                <c:ptCount val="5"/>
                <c:pt idx="2" formatCode="0">
                  <c:v>22</c:v>
                </c:pt>
              </c:numCache>
            </c:numRef>
          </c:val>
          <c:extLst>
            <c:ext xmlns:c16="http://schemas.microsoft.com/office/drawing/2014/chart" uri="{C3380CC4-5D6E-409C-BE32-E72D297353CC}">
              <c16:uniqueId val="{00000000-A2D2-4390-A7F9-E8837B8EEFB5}"/>
            </c:ext>
          </c:extLst>
        </c:ser>
        <c:ser>
          <c:idx val="1"/>
          <c:order val="1"/>
          <c:tx>
            <c:strRef>
              <c:f>Sheet1!$A$3</c:f>
              <c:strCache>
                <c:ptCount val="1"/>
                <c:pt idx="0">
                  <c:v>Easy</c:v>
                </c:pt>
              </c:strCache>
            </c:strRef>
          </c:tx>
          <c:spPr>
            <a:solidFill>
              <a:srgbClr val="68C3CD"/>
            </a:solidFill>
            <a:ln>
              <a:solidFill>
                <a:schemeClr val="bg1"/>
              </a:solidFill>
            </a:ln>
          </c:spPr>
          <c:invertIfNegative val="0"/>
          <c:dLbls>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Sheet1!$B$1:$F$1</c:f>
              <c:numCache>
                <c:formatCode>General</c:formatCode>
                <c:ptCount val="5"/>
              </c:numCache>
            </c:numRef>
          </c:cat>
          <c:val>
            <c:numRef>
              <c:f>Sheet1!$B$3:$F$3</c:f>
              <c:numCache>
                <c:formatCode>General</c:formatCode>
                <c:ptCount val="5"/>
                <c:pt idx="2" formatCode="0">
                  <c:v>28</c:v>
                </c:pt>
              </c:numCache>
            </c:numRef>
          </c:val>
          <c:extLst>
            <c:ext xmlns:c16="http://schemas.microsoft.com/office/drawing/2014/chart" uri="{C3380CC4-5D6E-409C-BE32-E72D297353CC}">
              <c16:uniqueId val="{00000001-A2D2-4390-A7F9-E8837B8EEFB5}"/>
            </c:ext>
          </c:extLst>
        </c:ser>
        <c:ser>
          <c:idx val="2"/>
          <c:order val="2"/>
          <c:tx>
            <c:strRef>
              <c:f>Sheet1!$A$4</c:f>
              <c:strCache>
                <c:ptCount val="1"/>
                <c:pt idx="0">
                  <c:v>Possible</c:v>
                </c:pt>
              </c:strCache>
            </c:strRef>
          </c:tx>
          <c:spPr>
            <a:solidFill>
              <a:srgbClr val="68C3CD">
                <a:lumMod val="60000"/>
                <a:lumOff val="40000"/>
              </a:srgbClr>
            </a:solidFill>
            <a:ln>
              <a:solidFill>
                <a:schemeClr val="bg1"/>
              </a:solidFill>
            </a:ln>
          </c:spPr>
          <c:invertIfNegative val="0"/>
          <c:dPt>
            <c:idx val="2"/>
            <c:invertIfNegative val="0"/>
            <c:bubble3D val="0"/>
            <c:spPr>
              <a:solidFill>
                <a:srgbClr val="FFFFFF">
                  <a:lumMod val="50000"/>
                </a:srgbClr>
              </a:solidFill>
              <a:ln>
                <a:solidFill>
                  <a:schemeClr val="bg1"/>
                </a:solidFill>
              </a:ln>
            </c:spPr>
            <c:extLst>
              <c:ext xmlns:c16="http://schemas.microsoft.com/office/drawing/2014/chart" uri="{C3380CC4-5D6E-409C-BE32-E72D297353CC}">
                <c16:uniqueId val="{00000000-2F57-4BC1-9221-863A5293B5FA}"/>
              </c:ext>
            </c:extLst>
          </c:dPt>
          <c:dLbls>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Sheet1!$B$1:$F$1</c:f>
              <c:numCache>
                <c:formatCode>General</c:formatCode>
                <c:ptCount val="5"/>
              </c:numCache>
            </c:numRef>
          </c:cat>
          <c:val>
            <c:numRef>
              <c:f>Sheet1!$B$4:$F$4</c:f>
              <c:numCache>
                <c:formatCode>General</c:formatCode>
                <c:ptCount val="5"/>
                <c:pt idx="2" formatCode="0">
                  <c:v>38</c:v>
                </c:pt>
              </c:numCache>
            </c:numRef>
          </c:val>
          <c:extLst>
            <c:ext xmlns:c16="http://schemas.microsoft.com/office/drawing/2014/chart" uri="{C3380CC4-5D6E-409C-BE32-E72D297353CC}">
              <c16:uniqueId val="{00000002-A2D2-4390-A7F9-E8837B8EEFB5}"/>
            </c:ext>
          </c:extLst>
        </c:ser>
        <c:ser>
          <c:idx val="3"/>
          <c:order val="3"/>
          <c:tx>
            <c:strRef>
              <c:f>Sheet1!$A$5</c:f>
              <c:strCache>
                <c:ptCount val="1"/>
                <c:pt idx="0">
                  <c:v>Difficult</c:v>
                </c:pt>
              </c:strCache>
            </c:strRef>
          </c:tx>
          <c:spPr>
            <a:solidFill>
              <a:srgbClr val="F5AEB6"/>
            </a:solidFill>
            <a:ln>
              <a:solidFill>
                <a:schemeClr val="bg1"/>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Sheet1!$B$1:$F$1</c:f>
              <c:numCache>
                <c:formatCode>General</c:formatCode>
                <c:ptCount val="5"/>
              </c:numCache>
            </c:numRef>
          </c:cat>
          <c:val>
            <c:numRef>
              <c:f>Sheet1!$B$5:$F$5</c:f>
              <c:numCache>
                <c:formatCode>General</c:formatCode>
                <c:ptCount val="5"/>
                <c:pt idx="2" formatCode="0">
                  <c:v>9</c:v>
                </c:pt>
              </c:numCache>
            </c:numRef>
          </c:val>
          <c:extLst>
            <c:ext xmlns:c16="http://schemas.microsoft.com/office/drawing/2014/chart" uri="{C3380CC4-5D6E-409C-BE32-E72D297353CC}">
              <c16:uniqueId val="{00000003-A2D2-4390-A7F9-E8837B8EEFB5}"/>
            </c:ext>
          </c:extLst>
        </c:ser>
        <c:ser>
          <c:idx val="4"/>
          <c:order val="4"/>
          <c:tx>
            <c:strRef>
              <c:f>Sheet1!$A$6</c:f>
              <c:strCache>
                <c:ptCount val="1"/>
                <c:pt idx="0">
                  <c:v>Very difficult</c:v>
                </c:pt>
              </c:strCache>
            </c:strRef>
          </c:tx>
          <c:spPr>
            <a:solidFill>
              <a:srgbClr val="F5AEB6">
                <a:lumMod val="75000"/>
              </a:srgbClr>
            </a:solidFill>
            <a:ln>
              <a:solidFill>
                <a:schemeClr val="bg1"/>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Sheet1!$B$1:$F$1</c:f>
              <c:numCache>
                <c:formatCode>General</c:formatCode>
                <c:ptCount val="5"/>
              </c:numCache>
            </c:numRef>
          </c:cat>
          <c:val>
            <c:numRef>
              <c:f>Sheet1!$B$6:$F$6</c:f>
              <c:numCache>
                <c:formatCode>General</c:formatCode>
                <c:ptCount val="5"/>
                <c:pt idx="2" formatCode="0">
                  <c:v>3</c:v>
                </c:pt>
              </c:numCache>
            </c:numRef>
          </c:val>
          <c:extLst>
            <c:ext xmlns:c16="http://schemas.microsoft.com/office/drawing/2014/chart" uri="{C3380CC4-5D6E-409C-BE32-E72D297353CC}">
              <c16:uniqueId val="{00000004-A2D2-4390-A7F9-E8837B8EEFB5}"/>
            </c:ext>
          </c:extLst>
        </c:ser>
        <c:dLbls>
          <c:showLegendKey val="0"/>
          <c:showVal val="0"/>
          <c:showCatName val="0"/>
          <c:showSerName val="0"/>
          <c:showPercent val="0"/>
          <c:showBubbleSize val="0"/>
        </c:dLbls>
        <c:gapWidth val="41"/>
        <c:overlap val="100"/>
        <c:axId val="17551360"/>
        <c:axId val="17552896"/>
      </c:barChart>
      <c:catAx>
        <c:axId val="17551360"/>
        <c:scaling>
          <c:orientation val="minMax"/>
        </c:scaling>
        <c:delete val="1"/>
        <c:axPos val="t"/>
        <c:numFmt formatCode="General" sourceLinked="1"/>
        <c:majorTickMark val="out"/>
        <c:minorTickMark val="none"/>
        <c:tickLblPos val="none"/>
        <c:crossAx val="17552896"/>
        <c:crosses val="autoZero"/>
        <c:auto val="1"/>
        <c:lblAlgn val="ctr"/>
        <c:lblOffset val="100"/>
        <c:noMultiLvlLbl val="0"/>
      </c:catAx>
      <c:valAx>
        <c:axId val="17552896"/>
        <c:scaling>
          <c:orientation val="maxMin"/>
        </c:scaling>
        <c:delete val="1"/>
        <c:axPos val="l"/>
        <c:numFmt formatCode="0%" sourceLinked="1"/>
        <c:majorTickMark val="out"/>
        <c:minorTickMark val="none"/>
        <c:tickLblPos val="none"/>
        <c:crossAx val="17551360"/>
        <c:crosses val="autoZero"/>
        <c:crossBetween val="between"/>
      </c:valAx>
    </c:plotArea>
    <c:plotVisOnly val="1"/>
    <c:dispBlanksAs val="gap"/>
    <c:showDLblsOverMax val="0"/>
  </c:chart>
  <c:txPr>
    <a:bodyPr/>
    <a:lstStyle/>
    <a:p>
      <a:pPr>
        <a:defRPr sz="1400" b="1">
          <a:solidFill>
            <a:schemeClr val="bg1"/>
          </a:solidFill>
          <a:latin typeface="Franklin Gothic Book" panose="020B05030201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Oslo Social Support Scale</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Sheet1!$A$3</c:f>
              <c:strCache>
                <c:ptCount val="1"/>
                <c:pt idx="0">
                  <c:v>Poor Social Support   </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Sheet1!$C$3</c:f>
              <c:numCache>
                <c:formatCode>0%</c:formatCode>
                <c:ptCount val="1"/>
                <c:pt idx="0">
                  <c:v>0.22</c:v>
                </c:pt>
              </c:numCache>
            </c:numRef>
          </c:val>
          <c:extLst>
            <c:ext xmlns:c16="http://schemas.microsoft.com/office/drawing/2014/chart" uri="{C3380CC4-5D6E-409C-BE32-E72D297353CC}">
              <c16:uniqueId val="{00000000-952B-4132-BFB0-4C5DF945C3AF}"/>
            </c:ext>
          </c:extLst>
        </c:ser>
        <c:ser>
          <c:idx val="1"/>
          <c:order val="1"/>
          <c:tx>
            <c:strRef>
              <c:f>Sheet1!$A$4</c:f>
              <c:strCache>
                <c:ptCount val="1"/>
                <c:pt idx="0">
                  <c:v>Moderate Social Support </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Sheet1!$C$4</c:f>
              <c:numCache>
                <c:formatCode>0%</c:formatCode>
                <c:ptCount val="1"/>
                <c:pt idx="0">
                  <c:v>0.52</c:v>
                </c:pt>
              </c:numCache>
            </c:numRef>
          </c:val>
          <c:extLst>
            <c:ext xmlns:c16="http://schemas.microsoft.com/office/drawing/2014/chart" uri="{C3380CC4-5D6E-409C-BE32-E72D297353CC}">
              <c16:uniqueId val="{00000001-952B-4132-BFB0-4C5DF945C3AF}"/>
            </c:ext>
          </c:extLst>
        </c:ser>
        <c:ser>
          <c:idx val="2"/>
          <c:order val="2"/>
          <c:tx>
            <c:strRef>
              <c:f>Sheet1!$A$5</c:f>
              <c:strCache>
                <c:ptCount val="1"/>
                <c:pt idx="0">
                  <c:v>Strong Social Support    </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Sheet1!$C$5</c:f>
              <c:numCache>
                <c:formatCode>0%</c:formatCode>
                <c:ptCount val="1"/>
                <c:pt idx="0">
                  <c:v>0.26</c:v>
                </c:pt>
              </c:numCache>
            </c:numRef>
          </c:val>
          <c:extLst>
            <c:ext xmlns:c16="http://schemas.microsoft.com/office/drawing/2014/chart" uri="{C3380CC4-5D6E-409C-BE32-E72D297353CC}">
              <c16:uniqueId val="{00000002-952B-4132-BFB0-4C5DF945C3AF}"/>
            </c:ext>
          </c:extLst>
        </c:ser>
        <c:dLbls>
          <c:dLblPos val="inBase"/>
          <c:showLegendKey val="0"/>
          <c:showVal val="1"/>
          <c:showCatName val="0"/>
          <c:showSerName val="0"/>
          <c:showPercent val="0"/>
          <c:showBubbleSize val="0"/>
        </c:dLbls>
        <c:gapWidth val="150"/>
        <c:axId val="1569414383"/>
        <c:axId val="1569412719"/>
      </c:barChart>
      <c:catAx>
        <c:axId val="1569414383"/>
        <c:scaling>
          <c:orientation val="minMax"/>
        </c:scaling>
        <c:delete val="1"/>
        <c:axPos val="b"/>
        <c:majorTickMark val="out"/>
        <c:minorTickMark val="none"/>
        <c:tickLblPos val="nextTo"/>
        <c:crossAx val="1569412719"/>
        <c:crosses val="autoZero"/>
        <c:auto val="1"/>
        <c:lblAlgn val="ctr"/>
        <c:lblOffset val="100"/>
        <c:noMultiLvlLbl val="0"/>
      </c:catAx>
      <c:valAx>
        <c:axId val="1569412719"/>
        <c:scaling>
          <c:orientation val="minMax"/>
        </c:scaling>
        <c:delete val="0"/>
        <c:axPos val="l"/>
        <c:majorGridlines>
          <c:spPr>
            <a:ln w="6350" cap="flat" cmpd="sng" algn="ctr">
              <a:solidFill>
                <a:schemeClr val="tx2">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5694143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858942065491177E-2"/>
          <c:y val="2.9850746268656716E-2"/>
          <c:w val="0.95201971704756416"/>
          <c:h val="0.92324093816631125"/>
        </c:manualLayout>
      </c:layout>
      <c:barChart>
        <c:barDir val="col"/>
        <c:grouping val="percentStacked"/>
        <c:varyColors val="0"/>
        <c:ser>
          <c:idx val="0"/>
          <c:order val="0"/>
          <c:tx>
            <c:strRef>
              <c:f>Sheet1!$A$2</c:f>
              <c:strCache>
                <c:ptCount val="1"/>
                <c:pt idx="0">
                  <c:v>Very Likely (7)</c:v>
                </c:pt>
              </c:strCache>
            </c:strRef>
          </c:tx>
          <c:spPr>
            <a:solidFill>
              <a:srgbClr val="008F9D"/>
            </a:solidFill>
            <a:ln w="12700">
              <a:solidFill>
                <a:srgbClr val="FFFFFF"/>
              </a:solidFill>
            </a:ln>
            <a:effectLst/>
          </c:spPr>
          <c:invertIfNegative val="0"/>
          <c:dLbls>
            <c:dLbl>
              <c:idx val="0"/>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Franklin Gothic Book" panose="020B050302010202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0D0E-4C02-8B03-41747DAE5CB4}"/>
                </c:ext>
              </c:extLst>
            </c:dLbl>
            <c:dLbl>
              <c:idx val="1"/>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Franklin Gothic Book" panose="020B050302010202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0D0E-4C02-8B03-41747DAE5CB4}"/>
                </c:ext>
              </c:extLst>
            </c:dLbl>
            <c:spPr>
              <a:noFill/>
              <a:ln>
                <a:noFill/>
              </a:ln>
              <a:effectLst/>
            </c:spPr>
            <c:txPr>
              <a:bodyPr wrap="square" lIns="38100" tIns="19050" rIns="38100" bIns="19050" anchor="ctr">
                <a:spAutoFit/>
              </a:bodyPr>
              <a:lstStyle/>
              <a:p>
                <a:pPr>
                  <a:defRPr>
                    <a:latin typeface="Franklin Gothic Book" panose="020B05030201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Series 1</c:v>
                </c:pt>
                <c:pt idx="1">
                  <c:v>Series 2</c:v>
                </c:pt>
                <c:pt idx="2">
                  <c:v>Series 3</c:v>
                </c:pt>
                <c:pt idx="3">
                  <c:v>Column1</c:v>
                </c:pt>
                <c:pt idx="4">
                  <c:v>Series 6</c:v>
                </c:pt>
                <c:pt idx="5">
                  <c:v>Series 4</c:v>
                </c:pt>
                <c:pt idx="6">
                  <c:v>Series 7</c:v>
                </c:pt>
              </c:strCache>
            </c:strRef>
          </c:cat>
          <c:val>
            <c:numRef>
              <c:f>Sheet1!$B$2:$H$2</c:f>
              <c:numCache>
                <c:formatCode>0</c:formatCode>
                <c:ptCount val="7"/>
                <c:pt idx="0">
                  <c:v>43</c:v>
                </c:pt>
                <c:pt idx="1">
                  <c:v>25</c:v>
                </c:pt>
                <c:pt idx="2">
                  <c:v>17</c:v>
                </c:pt>
                <c:pt idx="3">
                  <c:v>11</c:v>
                </c:pt>
                <c:pt idx="4">
                  <c:v>10</c:v>
                </c:pt>
                <c:pt idx="5">
                  <c:v>8</c:v>
                </c:pt>
                <c:pt idx="6">
                  <c:v>4</c:v>
                </c:pt>
              </c:numCache>
            </c:numRef>
          </c:val>
          <c:extLst>
            <c:ext xmlns:c16="http://schemas.microsoft.com/office/drawing/2014/chart" uri="{C3380CC4-5D6E-409C-BE32-E72D297353CC}">
              <c16:uniqueId val="{00000000-2A8E-4749-9502-ED9D563003CF}"/>
            </c:ext>
          </c:extLst>
        </c:ser>
        <c:ser>
          <c:idx val="1"/>
          <c:order val="1"/>
          <c:tx>
            <c:strRef>
              <c:f>Sheet1!$A$3</c:f>
              <c:strCache>
                <c:ptCount val="1"/>
                <c:pt idx="0">
                  <c:v>6</c:v>
                </c:pt>
              </c:strCache>
            </c:strRef>
          </c:tx>
          <c:spPr>
            <a:solidFill>
              <a:srgbClr val="008F9D">
                <a:lumMod val="40000"/>
                <a:lumOff val="60000"/>
              </a:srgbClr>
            </a:solidFill>
            <a:ln w="12700">
              <a:solidFill>
                <a:schemeClr val="bg1"/>
              </a:solidFill>
            </a:ln>
            <a:effectLst/>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Franklin Gothic Book" panose="020B0503020102020204" pitchFamily="34"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Series 1</c:v>
                </c:pt>
                <c:pt idx="1">
                  <c:v>Series 2</c:v>
                </c:pt>
                <c:pt idx="2">
                  <c:v>Series 3</c:v>
                </c:pt>
                <c:pt idx="3">
                  <c:v>Column1</c:v>
                </c:pt>
                <c:pt idx="4">
                  <c:v>Series 6</c:v>
                </c:pt>
                <c:pt idx="5">
                  <c:v>Series 4</c:v>
                </c:pt>
                <c:pt idx="6">
                  <c:v>Series 7</c:v>
                </c:pt>
              </c:strCache>
            </c:strRef>
          </c:cat>
          <c:val>
            <c:numRef>
              <c:f>Sheet1!$B$3:$H$3</c:f>
              <c:numCache>
                <c:formatCode>0</c:formatCode>
                <c:ptCount val="7"/>
                <c:pt idx="0">
                  <c:v>19</c:v>
                </c:pt>
                <c:pt idx="1">
                  <c:v>18</c:v>
                </c:pt>
                <c:pt idx="2">
                  <c:v>13</c:v>
                </c:pt>
                <c:pt idx="3">
                  <c:v>7</c:v>
                </c:pt>
                <c:pt idx="4">
                  <c:v>9</c:v>
                </c:pt>
                <c:pt idx="5">
                  <c:v>9</c:v>
                </c:pt>
                <c:pt idx="6">
                  <c:v>4</c:v>
                </c:pt>
              </c:numCache>
            </c:numRef>
          </c:val>
          <c:extLst>
            <c:ext xmlns:c16="http://schemas.microsoft.com/office/drawing/2014/chart" uri="{C3380CC4-5D6E-409C-BE32-E72D297353CC}">
              <c16:uniqueId val="{00000001-2A8E-4749-9502-ED9D563003CF}"/>
            </c:ext>
          </c:extLst>
        </c:ser>
        <c:ser>
          <c:idx val="2"/>
          <c:order val="2"/>
          <c:tx>
            <c:strRef>
              <c:f>Sheet1!$A$4</c:f>
              <c:strCache>
                <c:ptCount val="1"/>
                <c:pt idx="0">
                  <c:v>5</c:v>
                </c:pt>
              </c:strCache>
            </c:strRef>
          </c:tx>
          <c:spPr>
            <a:solidFill>
              <a:srgbClr val="8BD1BA"/>
            </a:solidFill>
            <a:ln w="12700">
              <a:solidFill>
                <a:schemeClr val="bg1"/>
              </a:solidFill>
            </a:ln>
            <a:effectLst/>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Franklin Gothic Book" panose="020B0503020102020204" pitchFamily="34"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Series 1</c:v>
                </c:pt>
                <c:pt idx="1">
                  <c:v>Series 2</c:v>
                </c:pt>
                <c:pt idx="2">
                  <c:v>Series 3</c:v>
                </c:pt>
                <c:pt idx="3">
                  <c:v>Column1</c:v>
                </c:pt>
                <c:pt idx="4">
                  <c:v>Series 6</c:v>
                </c:pt>
                <c:pt idx="5">
                  <c:v>Series 4</c:v>
                </c:pt>
                <c:pt idx="6">
                  <c:v>Series 7</c:v>
                </c:pt>
              </c:strCache>
            </c:strRef>
          </c:cat>
          <c:val>
            <c:numRef>
              <c:f>Sheet1!$B$4:$H$4</c:f>
              <c:numCache>
                <c:formatCode>0</c:formatCode>
                <c:ptCount val="7"/>
                <c:pt idx="0">
                  <c:v>17</c:v>
                </c:pt>
                <c:pt idx="1">
                  <c:v>23</c:v>
                </c:pt>
                <c:pt idx="2">
                  <c:v>22</c:v>
                </c:pt>
                <c:pt idx="3">
                  <c:v>16</c:v>
                </c:pt>
                <c:pt idx="4">
                  <c:v>14</c:v>
                </c:pt>
                <c:pt idx="5">
                  <c:v>17</c:v>
                </c:pt>
                <c:pt idx="6">
                  <c:v>11</c:v>
                </c:pt>
              </c:numCache>
            </c:numRef>
          </c:val>
          <c:extLst>
            <c:ext xmlns:c16="http://schemas.microsoft.com/office/drawing/2014/chart" uri="{C3380CC4-5D6E-409C-BE32-E72D297353CC}">
              <c16:uniqueId val="{00000002-2A8E-4749-9502-ED9D563003CF}"/>
            </c:ext>
          </c:extLst>
        </c:ser>
        <c:ser>
          <c:idx val="3"/>
          <c:order val="3"/>
          <c:tx>
            <c:strRef>
              <c:f>Sheet1!$A$5</c:f>
              <c:strCache>
                <c:ptCount val="1"/>
                <c:pt idx="0">
                  <c:v>4</c:v>
                </c:pt>
              </c:strCache>
            </c:strRef>
          </c:tx>
          <c:spPr>
            <a:solidFill>
              <a:srgbClr val="FFFFFF">
                <a:lumMod val="50000"/>
              </a:srgbClr>
            </a:solidFill>
            <a:ln w="12700">
              <a:solidFill>
                <a:schemeClr val="bg1"/>
              </a:solidFill>
            </a:ln>
            <a:effectLst/>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Franklin Gothic Book" panose="020B0503020102020204" pitchFamily="34"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Series 1</c:v>
                </c:pt>
                <c:pt idx="1">
                  <c:v>Series 2</c:v>
                </c:pt>
                <c:pt idx="2">
                  <c:v>Series 3</c:v>
                </c:pt>
                <c:pt idx="3">
                  <c:v>Column1</c:v>
                </c:pt>
                <c:pt idx="4">
                  <c:v>Series 6</c:v>
                </c:pt>
                <c:pt idx="5">
                  <c:v>Series 4</c:v>
                </c:pt>
                <c:pt idx="6">
                  <c:v>Series 7</c:v>
                </c:pt>
              </c:strCache>
            </c:strRef>
          </c:cat>
          <c:val>
            <c:numRef>
              <c:f>Sheet1!$B$5:$H$5</c:f>
              <c:numCache>
                <c:formatCode>0</c:formatCode>
                <c:ptCount val="7"/>
                <c:pt idx="0">
                  <c:v>12</c:v>
                </c:pt>
                <c:pt idx="1">
                  <c:v>16</c:v>
                </c:pt>
                <c:pt idx="2">
                  <c:v>24</c:v>
                </c:pt>
                <c:pt idx="3">
                  <c:v>28</c:v>
                </c:pt>
                <c:pt idx="4">
                  <c:v>18</c:v>
                </c:pt>
                <c:pt idx="5">
                  <c:v>25</c:v>
                </c:pt>
                <c:pt idx="6">
                  <c:v>21</c:v>
                </c:pt>
              </c:numCache>
            </c:numRef>
          </c:val>
          <c:extLst>
            <c:ext xmlns:c16="http://schemas.microsoft.com/office/drawing/2014/chart" uri="{C3380CC4-5D6E-409C-BE32-E72D297353CC}">
              <c16:uniqueId val="{00000003-2A8E-4749-9502-ED9D563003CF}"/>
            </c:ext>
          </c:extLst>
        </c:ser>
        <c:ser>
          <c:idx val="4"/>
          <c:order val="4"/>
          <c:tx>
            <c:strRef>
              <c:f>Sheet1!$A$6</c:f>
              <c:strCache>
                <c:ptCount val="1"/>
                <c:pt idx="0">
                  <c:v>3</c:v>
                </c:pt>
              </c:strCache>
            </c:strRef>
          </c:tx>
          <c:spPr>
            <a:solidFill>
              <a:srgbClr val="F5AEB6">
                <a:lumMod val="90000"/>
              </a:srgbClr>
            </a:solidFill>
            <a:ln>
              <a:solidFill>
                <a:srgbClr val="FFFFFF"/>
              </a:solidFill>
            </a:ln>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Franklin Gothic Book" panose="020B0503020102020204" pitchFamily="34"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Series 1</c:v>
                </c:pt>
                <c:pt idx="1">
                  <c:v>Series 2</c:v>
                </c:pt>
                <c:pt idx="2">
                  <c:v>Series 3</c:v>
                </c:pt>
                <c:pt idx="3">
                  <c:v>Column1</c:v>
                </c:pt>
                <c:pt idx="4">
                  <c:v>Series 6</c:v>
                </c:pt>
                <c:pt idx="5">
                  <c:v>Series 4</c:v>
                </c:pt>
                <c:pt idx="6">
                  <c:v>Series 7</c:v>
                </c:pt>
              </c:strCache>
            </c:strRef>
          </c:cat>
          <c:val>
            <c:numRef>
              <c:f>Sheet1!$B$6:$H$6</c:f>
              <c:numCache>
                <c:formatCode>0</c:formatCode>
                <c:ptCount val="7"/>
                <c:pt idx="0">
                  <c:v>4</c:v>
                </c:pt>
                <c:pt idx="1">
                  <c:v>7</c:v>
                </c:pt>
                <c:pt idx="2">
                  <c:v>10</c:v>
                </c:pt>
                <c:pt idx="3">
                  <c:v>14</c:v>
                </c:pt>
                <c:pt idx="4">
                  <c:v>12</c:v>
                </c:pt>
                <c:pt idx="5">
                  <c:v>14</c:v>
                </c:pt>
                <c:pt idx="6">
                  <c:v>17</c:v>
                </c:pt>
              </c:numCache>
            </c:numRef>
          </c:val>
          <c:extLst>
            <c:ext xmlns:c16="http://schemas.microsoft.com/office/drawing/2014/chart" uri="{C3380CC4-5D6E-409C-BE32-E72D297353CC}">
              <c16:uniqueId val="{00000000-0D0E-4C02-8B03-41747DAE5CB4}"/>
            </c:ext>
          </c:extLst>
        </c:ser>
        <c:ser>
          <c:idx val="5"/>
          <c:order val="5"/>
          <c:tx>
            <c:strRef>
              <c:f>Sheet1!$A$7</c:f>
              <c:strCache>
                <c:ptCount val="1"/>
                <c:pt idx="0">
                  <c:v>2</c:v>
                </c:pt>
              </c:strCache>
            </c:strRef>
          </c:tx>
          <c:spPr>
            <a:solidFill>
              <a:srgbClr val="F5AEB6">
                <a:lumMod val="75000"/>
              </a:srgbClr>
            </a:solidFill>
            <a:ln>
              <a:solidFill>
                <a:srgbClr val="FFFFFF"/>
              </a:solidFill>
            </a:ln>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Franklin Gothic Book" panose="020B0503020102020204" pitchFamily="34"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Series 1</c:v>
                </c:pt>
                <c:pt idx="1">
                  <c:v>Series 2</c:v>
                </c:pt>
                <c:pt idx="2">
                  <c:v>Series 3</c:v>
                </c:pt>
                <c:pt idx="3">
                  <c:v>Column1</c:v>
                </c:pt>
                <c:pt idx="4">
                  <c:v>Series 6</c:v>
                </c:pt>
                <c:pt idx="5">
                  <c:v>Series 4</c:v>
                </c:pt>
                <c:pt idx="6">
                  <c:v>Series 7</c:v>
                </c:pt>
              </c:strCache>
            </c:strRef>
          </c:cat>
          <c:val>
            <c:numRef>
              <c:f>Sheet1!$B$7:$H$7</c:f>
              <c:numCache>
                <c:formatCode>0</c:formatCode>
                <c:ptCount val="7"/>
                <c:pt idx="0">
                  <c:v>2</c:v>
                </c:pt>
                <c:pt idx="1">
                  <c:v>5</c:v>
                </c:pt>
                <c:pt idx="2">
                  <c:v>5</c:v>
                </c:pt>
                <c:pt idx="3">
                  <c:v>8</c:v>
                </c:pt>
                <c:pt idx="4">
                  <c:v>11</c:v>
                </c:pt>
                <c:pt idx="5">
                  <c:v>10</c:v>
                </c:pt>
                <c:pt idx="6">
                  <c:v>14</c:v>
                </c:pt>
              </c:numCache>
            </c:numRef>
          </c:val>
          <c:extLst>
            <c:ext xmlns:c16="http://schemas.microsoft.com/office/drawing/2014/chart" uri="{C3380CC4-5D6E-409C-BE32-E72D297353CC}">
              <c16:uniqueId val="{00000001-0D0E-4C02-8B03-41747DAE5CB4}"/>
            </c:ext>
          </c:extLst>
        </c:ser>
        <c:ser>
          <c:idx val="6"/>
          <c:order val="6"/>
          <c:tx>
            <c:strRef>
              <c:f>Sheet1!$A$8</c:f>
              <c:strCache>
                <c:ptCount val="1"/>
                <c:pt idx="0">
                  <c:v>Very Unlikely (1)</c:v>
                </c:pt>
              </c:strCache>
            </c:strRef>
          </c:tx>
          <c:spPr>
            <a:solidFill>
              <a:srgbClr val="F5AEB6">
                <a:lumMod val="50000"/>
              </a:srgbClr>
            </a:solidFill>
            <a:ln>
              <a:solidFill>
                <a:srgbClr val="FFFFFF"/>
              </a:solidFill>
            </a:ln>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Franklin Gothic Book" panose="020B0503020102020204" pitchFamily="34"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Series 1</c:v>
                </c:pt>
                <c:pt idx="1">
                  <c:v>Series 2</c:v>
                </c:pt>
                <c:pt idx="2">
                  <c:v>Series 3</c:v>
                </c:pt>
                <c:pt idx="3">
                  <c:v>Column1</c:v>
                </c:pt>
                <c:pt idx="4">
                  <c:v>Series 6</c:v>
                </c:pt>
                <c:pt idx="5">
                  <c:v>Series 4</c:v>
                </c:pt>
                <c:pt idx="6">
                  <c:v>Series 7</c:v>
                </c:pt>
              </c:strCache>
            </c:strRef>
          </c:cat>
          <c:val>
            <c:numRef>
              <c:f>Sheet1!$B$8:$H$8</c:f>
              <c:numCache>
                <c:formatCode>0</c:formatCode>
                <c:ptCount val="7"/>
                <c:pt idx="0">
                  <c:v>3</c:v>
                </c:pt>
                <c:pt idx="1">
                  <c:v>5</c:v>
                </c:pt>
                <c:pt idx="2">
                  <c:v>9</c:v>
                </c:pt>
                <c:pt idx="3">
                  <c:v>16</c:v>
                </c:pt>
                <c:pt idx="4">
                  <c:v>26</c:v>
                </c:pt>
                <c:pt idx="5">
                  <c:v>16</c:v>
                </c:pt>
                <c:pt idx="6">
                  <c:v>30</c:v>
                </c:pt>
              </c:numCache>
            </c:numRef>
          </c:val>
          <c:extLst>
            <c:ext xmlns:c16="http://schemas.microsoft.com/office/drawing/2014/chart" uri="{C3380CC4-5D6E-409C-BE32-E72D297353CC}">
              <c16:uniqueId val="{00000002-0D0E-4C02-8B03-41747DAE5CB4}"/>
            </c:ext>
          </c:extLst>
        </c:ser>
        <c:dLbls>
          <c:dLblPos val="ctr"/>
          <c:showLegendKey val="0"/>
          <c:showVal val="1"/>
          <c:showCatName val="0"/>
          <c:showSerName val="0"/>
          <c:showPercent val="0"/>
          <c:showBubbleSize val="0"/>
        </c:dLbls>
        <c:gapWidth val="92"/>
        <c:overlap val="100"/>
        <c:axId val="584361616"/>
        <c:axId val="584362176"/>
      </c:barChart>
      <c:catAx>
        <c:axId val="584361616"/>
        <c:scaling>
          <c:orientation val="minMax"/>
        </c:scaling>
        <c:delete val="1"/>
        <c:axPos val="t"/>
        <c:numFmt formatCode="General" sourceLinked="1"/>
        <c:majorTickMark val="out"/>
        <c:minorTickMark val="none"/>
        <c:tickLblPos val="none"/>
        <c:crossAx val="584362176"/>
        <c:crosses val="autoZero"/>
        <c:auto val="1"/>
        <c:lblAlgn val="ctr"/>
        <c:lblOffset val="100"/>
        <c:noMultiLvlLbl val="0"/>
      </c:catAx>
      <c:valAx>
        <c:axId val="584362176"/>
        <c:scaling>
          <c:orientation val="maxMin"/>
        </c:scaling>
        <c:delete val="1"/>
        <c:axPos val="l"/>
        <c:numFmt formatCode="0%" sourceLinked="1"/>
        <c:majorTickMark val="out"/>
        <c:minorTickMark val="none"/>
        <c:tickLblPos val="none"/>
        <c:crossAx val="584361616"/>
        <c:crosses val="autoZero"/>
        <c:crossBetween val="between"/>
      </c:valAx>
      <c:spPr>
        <a:noFill/>
        <a:ln w="25905">
          <a:noFill/>
        </a:ln>
        <a:effectLst/>
      </c:spPr>
    </c:plotArea>
    <c:plotVisOnly val="1"/>
    <c:dispBlanksAs val="gap"/>
    <c:showDLblsOverMax val="0"/>
  </c:chart>
  <c:spPr>
    <a:noFill/>
    <a:ln w="6350" cap="flat" cmpd="sng" algn="ctr">
      <a:noFill/>
      <a:prstDash val="solid"/>
      <a:miter lim="800000"/>
    </a:ln>
    <a:effectLst/>
  </c:spPr>
  <c:txPr>
    <a:bodyPr/>
    <a:lstStyle/>
    <a:p>
      <a:pPr>
        <a:defRPr sz="1400" b="1" i="0" u="none" strike="noStrike" baseline="0">
          <a:solidFill>
            <a:schemeClr val="bg1"/>
          </a:solidFill>
          <a:latin typeface="+mn-lt"/>
          <a:ea typeface="Arial"/>
          <a:cs typeface="Arial"/>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858942065491177E-2"/>
          <c:y val="2.9850746268656716E-2"/>
          <c:w val="0.95201971704756416"/>
          <c:h val="0.92324093816631125"/>
        </c:manualLayout>
      </c:layout>
      <c:barChart>
        <c:barDir val="col"/>
        <c:grouping val="percentStacked"/>
        <c:varyColors val="0"/>
        <c:ser>
          <c:idx val="0"/>
          <c:order val="0"/>
          <c:tx>
            <c:strRef>
              <c:f>Sheet1!$A$2</c:f>
              <c:strCache>
                <c:ptCount val="1"/>
                <c:pt idx="0">
                  <c:v>Very Likely (7)</c:v>
                </c:pt>
              </c:strCache>
            </c:strRef>
          </c:tx>
          <c:spPr>
            <a:solidFill>
              <a:srgbClr val="008F9D"/>
            </a:solidFill>
            <a:ln w="12700">
              <a:solidFill>
                <a:srgbClr val="FFFFFF"/>
              </a:solidFill>
            </a:ln>
            <a:effectLst/>
          </c:spPr>
          <c:invertIfNegative val="0"/>
          <c:dLbls>
            <c:dLbl>
              <c:idx val="0"/>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Franklin Gothic Book" panose="020B050302010202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0D0E-4C02-8B03-41747DAE5CB4}"/>
                </c:ext>
              </c:extLst>
            </c:dLbl>
            <c:dLbl>
              <c:idx val="2"/>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Franklin Gothic Book" panose="020B050302010202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1CCC-4CFA-8CD0-8BDCC224CA49}"/>
                </c:ext>
              </c:extLst>
            </c:dLbl>
            <c:spPr>
              <a:noFill/>
              <a:ln>
                <a:noFill/>
              </a:ln>
              <a:effectLst/>
            </c:spPr>
            <c:txPr>
              <a:bodyPr wrap="square" lIns="38100" tIns="19050" rIns="38100" bIns="19050" anchor="ctr">
                <a:spAutoFit/>
              </a:bodyPr>
              <a:lstStyle/>
              <a:p>
                <a:pPr>
                  <a:defRPr>
                    <a:latin typeface="Franklin Gothic Book" panose="020B05030201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Series 1</c:v>
                </c:pt>
                <c:pt idx="1">
                  <c:v>Series 3</c:v>
                </c:pt>
                <c:pt idx="2">
                  <c:v>Series 2</c:v>
                </c:pt>
                <c:pt idx="3">
                  <c:v>Series 4</c:v>
                </c:pt>
                <c:pt idx="4">
                  <c:v>Series 5</c:v>
                </c:pt>
                <c:pt idx="5">
                  <c:v>Series 6</c:v>
                </c:pt>
                <c:pt idx="6">
                  <c:v>Series 7</c:v>
                </c:pt>
              </c:strCache>
            </c:strRef>
          </c:cat>
          <c:val>
            <c:numRef>
              <c:f>Sheet1!$B$2:$H$2</c:f>
              <c:numCache>
                <c:formatCode>0</c:formatCode>
                <c:ptCount val="7"/>
                <c:pt idx="0">
                  <c:v>32</c:v>
                </c:pt>
                <c:pt idx="1">
                  <c:v>23</c:v>
                </c:pt>
                <c:pt idx="2">
                  <c:v>21</c:v>
                </c:pt>
                <c:pt idx="3">
                  <c:v>16</c:v>
                </c:pt>
                <c:pt idx="4">
                  <c:v>11</c:v>
                </c:pt>
                <c:pt idx="5">
                  <c:v>9</c:v>
                </c:pt>
                <c:pt idx="6">
                  <c:v>7</c:v>
                </c:pt>
              </c:numCache>
            </c:numRef>
          </c:val>
          <c:extLst>
            <c:ext xmlns:c16="http://schemas.microsoft.com/office/drawing/2014/chart" uri="{C3380CC4-5D6E-409C-BE32-E72D297353CC}">
              <c16:uniqueId val="{00000000-2A8E-4749-9502-ED9D563003CF}"/>
            </c:ext>
          </c:extLst>
        </c:ser>
        <c:ser>
          <c:idx val="1"/>
          <c:order val="1"/>
          <c:tx>
            <c:strRef>
              <c:f>Sheet1!$A$3</c:f>
              <c:strCache>
                <c:ptCount val="1"/>
                <c:pt idx="0">
                  <c:v>6</c:v>
                </c:pt>
              </c:strCache>
            </c:strRef>
          </c:tx>
          <c:spPr>
            <a:solidFill>
              <a:srgbClr val="008F9D">
                <a:lumMod val="40000"/>
                <a:lumOff val="60000"/>
              </a:srgbClr>
            </a:solidFill>
            <a:ln w="12700">
              <a:solidFill>
                <a:schemeClr val="bg1"/>
              </a:solidFill>
            </a:ln>
            <a:effectLst/>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Franklin Gothic Book" panose="020B0503020102020204" pitchFamily="34"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Series 1</c:v>
                </c:pt>
                <c:pt idx="1">
                  <c:v>Series 3</c:v>
                </c:pt>
                <c:pt idx="2">
                  <c:v>Series 2</c:v>
                </c:pt>
                <c:pt idx="3">
                  <c:v>Series 4</c:v>
                </c:pt>
                <c:pt idx="4">
                  <c:v>Series 5</c:v>
                </c:pt>
                <c:pt idx="5">
                  <c:v>Series 6</c:v>
                </c:pt>
                <c:pt idx="6">
                  <c:v>Series 7</c:v>
                </c:pt>
              </c:strCache>
            </c:strRef>
          </c:cat>
          <c:val>
            <c:numRef>
              <c:f>Sheet1!$B$3:$H$3</c:f>
              <c:numCache>
                <c:formatCode>0</c:formatCode>
                <c:ptCount val="7"/>
                <c:pt idx="0">
                  <c:v>19</c:v>
                </c:pt>
                <c:pt idx="1">
                  <c:v>19</c:v>
                </c:pt>
                <c:pt idx="2">
                  <c:v>16</c:v>
                </c:pt>
                <c:pt idx="3">
                  <c:v>14</c:v>
                </c:pt>
                <c:pt idx="4">
                  <c:v>6</c:v>
                </c:pt>
                <c:pt idx="5">
                  <c:v>6</c:v>
                </c:pt>
                <c:pt idx="6">
                  <c:v>5</c:v>
                </c:pt>
              </c:numCache>
            </c:numRef>
          </c:val>
          <c:extLst>
            <c:ext xmlns:c16="http://schemas.microsoft.com/office/drawing/2014/chart" uri="{C3380CC4-5D6E-409C-BE32-E72D297353CC}">
              <c16:uniqueId val="{00000001-2A8E-4749-9502-ED9D563003CF}"/>
            </c:ext>
          </c:extLst>
        </c:ser>
        <c:ser>
          <c:idx val="2"/>
          <c:order val="2"/>
          <c:tx>
            <c:strRef>
              <c:f>Sheet1!$A$4</c:f>
              <c:strCache>
                <c:ptCount val="1"/>
                <c:pt idx="0">
                  <c:v>5</c:v>
                </c:pt>
              </c:strCache>
            </c:strRef>
          </c:tx>
          <c:spPr>
            <a:solidFill>
              <a:srgbClr val="8BD1BA"/>
            </a:solidFill>
            <a:ln w="12700">
              <a:solidFill>
                <a:schemeClr val="bg1"/>
              </a:solidFill>
            </a:ln>
            <a:effectLst/>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Franklin Gothic Book" panose="020B0503020102020204" pitchFamily="34"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Series 1</c:v>
                </c:pt>
                <c:pt idx="1">
                  <c:v>Series 3</c:v>
                </c:pt>
                <c:pt idx="2">
                  <c:v>Series 2</c:v>
                </c:pt>
                <c:pt idx="3">
                  <c:v>Series 4</c:v>
                </c:pt>
                <c:pt idx="4">
                  <c:v>Series 5</c:v>
                </c:pt>
                <c:pt idx="5">
                  <c:v>Series 6</c:v>
                </c:pt>
                <c:pt idx="6">
                  <c:v>Series 7</c:v>
                </c:pt>
              </c:strCache>
            </c:strRef>
          </c:cat>
          <c:val>
            <c:numRef>
              <c:f>Sheet1!$B$4:$H$4</c:f>
              <c:numCache>
                <c:formatCode>0</c:formatCode>
                <c:ptCount val="7"/>
                <c:pt idx="0">
                  <c:v>18</c:v>
                </c:pt>
                <c:pt idx="1">
                  <c:v>20</c:v>
                </c:pt>
                <c:pt idx="2">
                  <c:v>23</c:v>
                </c:pt>
                <c:pt idx="3">
                  <c:v>18</c:v>
                </c:pt>
                <c:pt idx="4">
                  <c:v>14</c:v>
                </c:pt>
                <c:pt idx="5">
                  <c:v>11</c:v>
                </c:pt>
                <c:pt idx="6">
                  <c:v>11</c:v>
                </c:pt>
              </c:numCache>
            </c:numRef>
          </c:val>
          <c:extLst>
            <c:ext xmlns:c16="http://schemas.microsoft.com/office/drawing/2014/chart" uri="{C3380CC4-5D6E-409C-BE32-E72D297353CC}">
              <c16:uniqueId val="{00000002-2A8E-4749-9502-ED9D563003CF}"/>
            </c:ext>
          </c:extLst>
        </c:ser>
        <c:ser>
          <c:idx val="3"/>
          <c:order val="3"/>
          <c:tx>
            <c:strRef>
              <c:f>Sheet1!$A$5</c:f>
              <c:strCache>
                <c:ptCount val="1"/>
                <c:pt idx="0">
                  <c:v>4</c:v>
                </c:pt>
              </c:strCache>
            </c:strRef>
          </c:tx>
          <c:spPr>
            <a:solidFill>
              <a:srgbClr val="FFFFFF">
                <a:lumMod val="50000"/>
              </a:srgbClr>
            </a:solidFill>
            <a:ln w="12700">
              <a:solidFill>
                <a:schemeClr val="bg1"/>
              </a:solidFill>
            </a:ln>
            <a:effectLst/>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Franklin Gothic Book" panose="020B0503020102020204" pitchFamily="34"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Series 1</c:v>
                </c:pt>
                <c:pt idx="1">
                  <c:v>Series 3</c:v>
                </c:pt>
                <c:pt idx="2">
                  <c:v>Series 2</c:v>
                </c:pt>
                <c:pt idx="3">
                  <c:v>Series 4</c:v>
                </c:pt>
                <c:pt idx="4">
                  <c:v>Series 5</c:v>
                </c:pt>
                <c:pt idx="5">
                  <c:v>Series 6</c:v>
                </c:pt>
                <c:pt idx="6">
                  <c:v>Series 7</c:v>
                </c:pt>
              </c:strCache>
            </c:strRef>
          </c:cat>
          <c:val>
            <c:numRef>
              <c:f>Sheet1!$B$5:$H$5</c:f>
              <c:numCache>
                <c:formatCode>0</c:formatCode>
                <c:ptCount val="7"/>
                <c:pt idx="0">
                  <c:v>15</c:v>
                </c:pt>
                <c:pt idx="1">
                  <c:v>19</c:v>
                </c:pt>
                <c:pt idx="2">
                  <c:v>18</c:v>
                </c:pt>
                <c:pt idx="3">
                  <c:v>21</c:v>
                </c:pt>
                <c:pt idx="4">
                  <c:v>26</c:v>
                </c:pt>
                <c:pt idx="5">
                  <c:v>16</c:v>
                </c:pt>
                <c:pt idx="6">
                  <c:v>19</c:v>
                </c:pt>
              </c:numCache>
            </c:numRef>
          </c:val>
          <c:extLst>
            <c:ext xmlns:c16="http://schemas.microsoft.com/office/drawing/2014/chart" uri="{C3380CC4-5D6E-409C-BE32-E72D297353CC}">
              <c16:uniqueId val="{00000003-2A8E-4749-9502-ED9D563003CF}"/>
            </c:ext>
          </c:extLst>
        </c:ser>
        <c:ser>
          <c:idx val="4"/>
          <c:order val="4"/>
          <c:tx>
            <c:strRef>
              <c:f>Sheet1!$A$6</c:f>
              <c:strCache>
                <c:ptCount val="1"/>
                <c:pt idx="0">
                  <c:v>3</c:v>
                </c:pt>
              </c:strCache>
            </c:strRef>
          </c:tx>
          <c:spPr>
            <a:solidFill>
              <a:srgbClr val="F5AEB6">
                <a:lumMod val="90000"/>
              </a:srgbClr>
            </a:solidFill>
            <a:ln>
              <a:solidFill>
                <a:srgbClr val="FFFFFF"/>
              </a:solidFill>
            </a:ln>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Franklin Gothic Book" panose="020B0503020102020204" pitchFamily="34"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Series 1</c:v>
                </c:pt>
                <c:pt idx="1">
                  <c:v>Series 3</c:v>
                </c:pt>
                <c:pt idx="2">
                  <c:v>Series 2</c:v>
                </c:pt>
                <c:pt idx="3">
                  <c:v>Series 4</c:v>
                </c:pt>
                <c:pt idx="4">
                  <c:v>Series 5</c:v>
                </c:pt>
                <c:pt idx="5">
                  <c:v>Series 6</c:v>
                </c:pt>
                <c:pt idx="6">
                  <c:v>Series 7</c:v>
                </c:pt>
              </c:strCache>
            </c:strRef>
          </c:cat>
          <c:val>
            <c:numRef>
              <c:f>Sheet1!$B$6:$H$6</c:f>
              <c:numCache>
                <c:formatCode>0</c:formatCode>
                <c:ptCount val="7"/>
                <c:pt idx="0">
                  <c:v>6</c:v>
                </c:pt>
                <c:pt idx="1">
                  <c:v>8</c:v>
                </c:pt>
                <c:pt idx="2">
                  <c:v>9</c:v>
                </c:pt>
                <c:pt idx="3">
                  <c:v>12</c:v>
                </c:pt>
                <c:pt idx="4">
                  <c:v>11</c:v>
                </c:pt>
                <c:pt idx="5">
                  <c:v>12</c:v>
                </c:pt>
                <c:pt idx="6">
                  <c:v>18</c:v>
                </c:pt>
              </c:numCache>
            </c:numRef>
          </c:val>
          <c:extLst>
            <c:ext xmlns:c16="http://schemas.microsoft.com/office/drawing/2014/chart" uri="{C3380CC4-5D6E-409C-BE32-E72D297353CC}">
              <c16:uniqueId val="{00000000-0D0E-4C02-8B03-41747DAE5CB4}"/>
            </c:ext>
          </c:extLst>
        </c:ser>
        <c:ser>
          <c:idx val="5"/>
          <c:order val="5"/>
          <c:tx>
            <c:strRef>
              <c:f>Sheet1!$A$7</c:f>
              <c:strCache>
                <c:ptCount val="1"/>
                <c:pt idx="0">
                  <c:v>2</c:v>
                </c:pt>
              </c:strCache>
            </c:strRef>
          </c:tx>
          <c:spPr>
            <a:solidFill>
              <a:srgbClr val="F5AEB6">
                <a:lumMod val="75000"/>
              </a:srgbClr>
            </a:solidFill>
            <a:ln>
              <a:solidFill>
                <a:srgbClr val="FFFFFF"/>
              </a:solidFill>
            </a:ln>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Franklin Gothic Book" panose="020B0503020102020204" pitchFamily="34"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Series 1</c:v>
                </c:pt>
                <c:pt idx="1">
                  <c:v>Series 3</c:v>
                </c:pt>
                <c:pt idx="2">
                  <c:v>Series 2</c:v>
                </c:pt>
                <c:pt idx="3">
                  <c:v>Series 4</c:v>
                </c:pt>
                <c:pt idx="4">
                  <c:v>Series 5</c:v>
                </c:pt>
                <c:pt idx="5">
                  <c:v>Series 6</c:v>
                </c:pt>
                <c:pt idx="6">
                  <c:v>Series 7</c:v>
                </c:pt>
              </c:strCache>
            </c:strRef>
          </c:cat>
          <c:val>
            <c:numRef>
              <c:f>Sheet1!$B$7:$H$7</c:f>
              <c:numCache>
                <c:formatCode>0</c:formatCode>
                <c:ptCount val="7"/>
                <c:pt idx="0">
                  <c:v>4</c:v>
                </c:pt>
                <c:pt idx="1">
                  <c:v>5</c:v>
                </c:pt>
                <c:pt idx="2">
                  <c:v>5</c:v>
                </c:pt>
                <c:pt idx="3">
                  <c:v>9</c:v>
                </c:pt>
                <c:pt idx="4">
                  <c:v>11</c:v>
                </c:pt>
                <c:pt idx="5">
                  <c:v>15</c:v>
                </c:pt>
                <c:pt idx="6">
                  <c:v>15</c:v>
                </c:pt>
              </c:numCache>
            </c:numRef>
          </c:val>
          <c:extLst>
            <c:ext xmlns:c16="http://schemas.microsoft.com/office/drawing/2014/chart" uri="{C3380CC4-5D6E-409C-BE32-E72D297353CC}">
              <c16:uniqueId val="{00000001-0D0E-4C02-8B03-41747DAE5CB4}"/>
            </c:ext>
          </c:extLst>
        </c:ser>
        <c:ser>
          <c:idx val="6"/>
          <c:order val="6"/>
          <c:tx>
            <c:strRef>
              <c:f>Sheet1!$A$8</c:f>
              <c:strCache>
                <c:ptCount val="1"/>
                <c:pt idx="0">
                  <c:v>Very Unlikely (1)</c:v>
                </c:pt>
              </c:strCache>
            </c:strRef>
          </c:tx>
          <c:spPr>
            <a:solidFill>
              <a:srgbClr val="F5AEB6">
                <a:lumMod val="50000"/>
              </a:srgbClr>
            </a:solidFill>
            <a:ln>
              <a:solidFill>
                <a:srgbClr val="FFFFFF"/>
              </a:solidFill>
            </a:ln>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Franklin Gothic Book" panose="020B0503020102020204" pitchFamily="34"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Series 1</c:v>
                </c:pt>
                <c:pt idx="1">
                  <c:v>Series 3</c:v>
                </c:pt>
                <c:pt idx="2">
                  <c:v>Series 2</c:v>
                </c:pt>
                <c:pt idx="3">
                  <c:v>Series 4</c:v>
                </c:pt>
                <c:pt idx="4">
                  <c:v>Series 5</c:v>
                </c:pt>
                <c:pt idx="5">
                  <c:v>Series 6</c:v>
                </c:pt>
                <c:pt idx="6">
                  <c:v>Series 7</c:v>
                </c:pt>
              </c:strCache>
            </c:strRef>
          </c:cat>
          <c:val>
            <c:numRef>
              <c:f>Sheet1!$B$8:$H$8</c:f>
              <c:numCache>
                <c:formatCode>0</c:formatCode>
                <c:ptCount val="7"/>
                <c:pt idx="0">
                  <c:v>5</c:v>
                </c:pt>
                <c:pt idx="1">
                  <c:v>7</c:v>
                </c:pt>
                <c:pt idx="2">
                  <c:v>7</c:v>
                </c:pt>
                <c:pt idx="3">
                  <c:v>11</c:v>
                </c:pt>
                <c:pt idx="4">
                  <c:v>21</c:v>
                </c:pt>
                <c:pt idx="5">
                  <c:v>32</c:v>
                </c:pt>
                <c:pt idx="6">
                  <c:v>26</c:v>
                </c:pt>
              </c:numCache>
            </c:numRef>
          </c:val>
          <c:extLst>
            <c:ext xmlns:c16="http://schemas.microsoft.com/office/drawing/2014/chart" uri="{C3380CC4-5D6E-409C-BE32-E72D297353CC}">
              <c16:uniqueId val="{00000002-0D0E-4C02-8B03-41747DAE5CB4}"/>
            </c:ext>
          </c:extLst>
        </c:ser>
        <c:dLbls>
          <c:dLblPos val="ctr"/>
          <c:showLegendKey val="0"/>
          <c:showVal val="1"/>
          <c:showCatName val="0"/>
          <c:showSerName val="0"/>
          <c:showPercent val="0"/>
          <c:showBubbleSize val="0"/>
        </c:dLbls>
        <c:gapWidth val="92"/>
        <c:overlap val="100"/>
        <c:axId val="584361616"/>
        <c:axId val="584362176"/>
      </c:barChart>
      <c:catAx>
        <c:axId val="584361616"/>
        <c:scaling>
          <c:orientation val="minMax"/>
        </c:scaling>
        <c:delete val="1"/>
        <c:axPos val="t"/>
        <c:numFmt formatCode="General" sourceLinked="1"/>
        <c:majorTickMark val="out"/>
        <c:minorTickMark val="none"/>
        <c:tickLblPos val="none"/>
        <c:crossAx val="584362176"/>
        <c:crosses val="autoZero"/>
        <c:auto val="1"/>
        <c:lblAlgn val="ctr"/>
        <c:lblOffset val="100"/>
        <c:noMultiLvlLbl val="0"/>
      </c:catAx>
      <c:valAx>
        <c:axId val="584362176"/>
        <c:scaling>
          <c:orientation val="maxMin"/>
        </c:scaling>
        <c:delete val="1"/>
        <c:axPos val="l"/>
        <c:numFmt formatCode="0%" sourceLinked="1"/>
        <c:majorTickMark val="out"/>
        <c:minorTickMark val="none"/>
        <c:tickLblPos val="none"/>
        <c:crossAx val="584361616"/>
        <c:crosses val="autoZero"/>
        <c:crossBetween val="between"/>
      </c:valAx>
      <c:spPr>
        <a:noFill/>
        <a:ln w="25905">
          <a:noFill/>
        </a:ln>
        <a:effectLst/>
      </c:spPr>
    </c:plotArea>
    <c:plotVisOnly val="1"/>
    <c:dispBlanksAs val="gap"/>
    <c:showDLblsOverMax val="0"/>
  </c:chart>
  <c:spPr>
    <a:noFill/>
    <a:ln w="6350" cap="flat" cmpd="sng" algn="ctr">
      <a:noFill/>
      <a:prstDash val="solid"/>
      <a:miter lim="800000"/>
    </a:ln>
    <a:effectLst/>
  </c:spPr>
  <c:txPr>
    <a:bodyPr/>
    <a:lstStyle/>
    <a:p>
      <a:pPr>
        <a:defRPr sz="1400" b="1" i="0" u="none" strike="noStrike" baseline="0">
          <a:solidFill>
            <a:schemeClr val="bg1"/>
          </a:solidFill>
          <a:latin typeface="+mn-lt"/>
          <a:ea typeface="Arial"/>
          <a:cs typeface="Arial"/>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Sheet1!$A$2</c:f>
              <c:strCache>
                <c:ptCount val="1"/>
                <c:pt idx="0">
                  <c:v>Very comfortable in having a conversation</c:v>
                </c:pt>
              </c:strCache>
            </c:strRef>
          </c:tx>
          <c:spPr>
            <a:solidFill>
              <a:srgbClr val="68C3CD">
                <a:lumMod val="75000"/>
              </a:srgbClr>
            </a:solidFill>
            <a:ln>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Sheet1!$B$1:$F$1</c:f>
              <c:numCache>
                <c:formatCode>General</c:formatCode>
                <c:ptCount val="5"/>
              </c:numCache>
            </c:numRef>
          </c:cat>
          <c:val>
            <c:numRef>
              <c:f>Sheet1!$B$2:$F$2</c:f>
              <c:numCache>
                <c:formatCode>General</c:formatCode>
                <c:ptCount val="5"/>
                <c:pt idx="0" formatCode="0">
                  <c:v>54</c:v>
                </c:pt>
                <c:pt idx="3" formatCode="0">
                  <c:v>19</c:v>
                </c:pt>
              </c:numCache>
            </c:numRef>
          </c:val>
          <c:extLst>
            <c:ext xmlns:c16="http://schemas.microsoft.com/office/drawing/2014/chart" uri="{C3380CC4-5D6E-409C-BE32-E72D297353CC}">
              <c16:uniqueId val="{00000000-A2D2-4390-A7F9-E8837B8EEFB5}"/>
            </c:ext>
          </c:extLst>
        </c:ser>
        <c:ser>
          <c:idx val="1"/>
          <c:order val="1"/>
          <c:tx>
            <c:strRef>
              <c:f>Sheet1!$A$3</c:f>
              <c:strCache>
                <c:ptCount val="1"/>
                <c:pt idx="0">
                  <c:v>Somewhat comfortable in having a conversation</c:v>
                </c:pt>
              </c:strCache>
            </c:strRef>
          </c:tx>
          <c:spPr>
            <a:solidFill>
              <a:srgbClr val="68C3CD"/>
            </a:solidFill>
            <a:ln>
              <a:solidFill>
                <a:schemeClr val="bg1"/>
              </a:solidFill>
            </a:ln>
          </c:spPr>
          <c:invertIfNegative val="0"/>
          <c:dLbls>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Sheet1!$B$1:$F$1</c:f>
              <c:numCache>
                <c:formatCode>General</c:formatCode>
                <c:ptCount val="5"/>
              </c:numCache>
            </c:numRef>
          </c:cat>
          <c:val>
            <c:numRef>
              <c:f>Sheet1!$B$3:$F$3</c:f>
              <c:numCache>
                <c:formatCode>General</c:formatCode>
                <c:ptCount val="5"/>
                <c:pt idx="0" formatCode="0">
                  <c:v>38</c:v>
                </c:pt>
                <c:pt idx="3" formatCode="0">
                  <c:v>60</c:v>
                </c:pt>
              </c:numCache>
            </c:numRef>
          </c:val>
          <c:extLst>
            <c:ext xmlns:c16="http://schemas.microsoft.com/office/drawing/2014/chart" uri="{C3380CC4-5D6E-409C-BE32-E72D297353CC}">
              <c16:uniqueId val="{00000001-A2D2-4390-A7F9-E8837B8EEFB5}"/>
            </c:ext>
          </c:extLst>
        </c:ser>
        <c:ser>
          <c:idx val="2"/>
          <c:order val="2"/>
          <c:tx>
            <c:strRef>
              <c:f>Sheet1!$A$4</c:f>
              <c:strCache>
                <c:ptCount val="1"/>
                <c:pt idx="0">
                  <c:v>Not very comfortable in having a conversation</c:v>
                </c:pt>
              </c:strCache>
            </c:strRef>
          </c:tx>
          <c:spPr>
            <a:solidFill>
              <a:srgbClr val="68C3CD">
                <a:lumMod val="60000"/>
                <a:lumOff val="40000"/>
              </a:srgbClr>
            </a:solidFill>
            <a:ln>
              <a:solidFill>
                <a:schemeClr val="bg1"/>
              </a:solidFill>
            </a:ln>
          </c:spPr>
          <c:invertIfNegative val="0"/>
          <c:dPt>
            <c:idx val="2"/>
            <c:invertIfNegative val="0"/>
            <c:bubble3D val="0"/>
            <c:spPr>
              <a:solidFill>
                <a:srgbClr val="FFFFFF">
                  <a:lumMod val="50000"/>
                </a:srgbClr>
              </a:solidFill>
              <a:ln>
                <a:solidFill>
                  <a:schemeClr val="bg1"/>
                </a:solidFill>
              </a:ln>
            </c:spPr>
            <c:extLst>
              <c:ext xmlns:c16="http://schemas.microsoft.com/office/drawing/2014/chart" uri="{C3380CC4-5D6E-409C-BE32-E72D297353CC}">
                <c16:uniqueId val="{00000000-2F57-4BC1-9221-863A5293B5FA}"/>
              </c:ext>
            </c:extLst>
          </c:dPt>
          <c:dLbls>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Sheet1!$B$1:$F$1</c:f>
              <c:numCache>
                <c:formatCode>General</c:formatCode>
                <c:ptCount val="5"/>
              </c:numCache>
            </c:numRef>
          </c:cat>
          <c:val>
            <c:numRef>
              <c:f>Sheet1!$B$4:$F$4</c:f>
              <c:numCache>
                <c:formatCode>General</c:formatCode>
                <c:ptCount val="5"/>
                <c:pt idx="0" formatCode="0">
                  <c:v>7</c:v>
                </c:pt>
                <c:pt idx="3" formatCode="0">
                  <c:v>20</c:v>
                </c:pt>
              </c:numCache>
            </c:numRef>
          </c:val>
          <c:extLst>
            <c:ext xmlns:c16="http://schemas.microsoft.com/office/drawing/2014/chart" uri="{C3380CC4-5D6E-409C-BE32-E72D297353CC}">
              <c16:uniqueId val="{00000002-A2D2-4390-A7F9-E8837B8EEFB5}"/>
            </c:ext>
          </c:extLst>
        </c:ser>
        <c:ser>
          <c:idx val="3"/>
          <c:order val="3"/>
          <c:tx>
            <c:strRef>
              <c:f>Sheet1!$A$5</c:f>
              <c:strCache>
                <c:ptCount val="1"/>
                <c:pt idx="0">
                  <c:v>Not at all comfortable in having a conversation</c:v>
                </c:pt>
              </c:strCache>
            </c:strRef>
          </c:tx>
          <c:spPr>
            <a:solidFill>
              <a:srgbClr val="F5AEB6"/>
            </a:solidFill>
            <a:ln>
              <a:solidFill>
                <a:schemeClr val="bg1"/>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Sheet1!$B$1:$F$1</c:f>
              <c:numCache>
                <c:formatCode>General</c:formatCode>
                <c:ptCount val="5"/>
              </c:numCache>
            </c:numRef>
          </c:cat>
          <c:val>
            <c:numRef>
              <c:f>Sheet1!$B$5:$F$5</c:f>
              <c:numCache>
                <c:formatCode>General</c:formatCode>
                <c:ptCount val="5"/>
                <c:pt idx="0" formatCode="0">
                  <c:v>1</c:v>
                </c:pt>
                <c:pt idx="3" formatCode="0">
                  <c:v>2</c:v>
                </c:pt>
              </c:numCache>
            </c:numRef>
          </c:val>
          <c:extLst>
            <c:ext xmlns:c16="http://schemas.microsoft.com/office/drawing/2014/chart" uri="{C3380CC4-5D6E-409C-BE32-E72D297353CC}">
              <c16:uniqueId val="{00000003-A2D2-4390-A7F9-E8837B8EEFB5}"/>
            </c:ext>
          </c:extLst>
        </c:ser>
        <c:ser>
          <c:idx val="4"/>
          <c:order val="4"/>
          <c:tx>
            <c:strRef>
              <c:f>Sheet1!$A$6</c:f>
              <c:strCache>
                <c:ptCount val="1"/>
                <c:pt idx="0">
                  <c:v>I would not engage in that conversation</c:v>
                </c:pt>
              </c:strCache>
            </c:strRef>
          </c:tx>
          <c:spPr>
            <a:solidFill>
              <a:srgbClr val="F5AEB6">
                <a:lumMod val="75000"/>
              </a:srgbClr>
            </a:solidFill>
            <a:ln>
              <a:solidFill>
                <a:schemeClr val="bg1"/>
              </a:solidFill>
            </a:ln>
          </c:spPr>
          <c:invertIfNegative val="0"/>
          <c:dLbls>
            <c:dLbl>
              <c:idx val="0"/>
              <c:layout>
                <c:manualLayout>
                  <c:x val="7.1084001924081614E-3"/>
                  <c:y val="6.092430470857578E-3"/>
                </c:manualLayout>
              </c:layout>
              <c:spPr>
                <a:noFill/>
                <a:ln>
                  <a:noFill/>
                </a:ln>
                <a:effectLst/>
              </c:spPr>
              <c:txPr>
                <a:bodyPr wrap="square" lIns="38100" tIns="19050" rIns="38100" bIns="19050" anchor="ctr">
                  <a:spAutoFit/>
                </a:bodyPr>
                <a:lstStyle/>
                <a:p>
                  <a:pPr>
                    <a:defRPr>
                      <a:solidFill>
                        <a:schemeClr val="bg1">
                          <a:lumMod val="75000"/>
                        </a:schemeClr>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E9-4FA7-97DF-8D673A2A7E57}"/>
                </c:ext>
              </c:extLst>
            </c:dLbl>
            <c:dLbl>
              <c:idx val="3"/>
              <c:layout>
                <c:manualLayout>
                  <c:x val="1.1373440307853058E-2"/>
                  <c:y val="6.092430470857578E-3"/>
                </c:manualLayout>
              </c:layout>
              <c:spPr>
                <a:noFill/>
                <a:ln>
                  <a:noFill/>
                </a:ln>
                <a:effectLst/>
              </c:spPr>
              <c:txPr>
                <a:bodyPr wrap="square" lIns="38100" tIns="19050" rIns="38100" bIns="19050" anchor="ctr">
                  <a:spAutoFit/>
                </a:bodyPr>
                <a:lstStyle/>
                <a:p>
                  <a:pPr>
                    <a:defRPr>
                      <a:solidFill>
                        <a:schemeClr val="bg1">
                          <a:lumMod val="75000"/>
                        </a:schemeClr>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EE9-4FA7-97DF-8D673A2A7E57}"/>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Sheet1!$B$1:$F$1</c:f>
              <c:numCache>
                <c:formatCode>General</c:formatCode>
                <c:ptCount val="5"/>
              </c:numCache>
            </c:numRef>
          </c:cat>
          <c:val>
            <c:numRef>
              <c:f>Sheet1!$B$6:$F$6</c:f>
              <c:numCache>
                <c:formatCode>General</c:formatCode>
                <c:ptCount val="5"/>
                <c:pt idx="0" formatCode="0">
                  <c:v>0</c:v>
                </c:pt>
                <c:pt idx="3" formatCode="0">
                  <c:v>0</c:v>
                </c:pt>
              </c:numCache>
            </c:numRef>
          </c:val>
          <c:extLst>
            <c:ext xmlns:c16="http://schemas.microsoft.com/office/drawing/2014/chart" uri="{C3380CC4-5D6E-409C-BE32-E72D297353CC}">
              <c16:uniqueId val="{00000004-A2D2-4390-A7F9-E8837B8EEFB5}"/>
            </c:ext>
          </c:extLst>
        </c:ser>
        <c:dLbls>
          <c:showLegendKey val="0"/>
          <c:showVal val="0"/>
          <c:showCatName val="0"/>
          <c:showSerName val="0"/>
          <c:showPercent val="0"/>
          <c:showBubbleSize val="0"/>
        </c:dLbls>
        <c:gapWidth val="41"/>
        <c:overlap val="100"/>
        <c:axId val="17551360"/>
        <c:axId val="17552896"/>
      </c:barChart>
      <c:catAx>
        <c:axId val="17551360"/>
        <c:scaling>
          <c:orientation val="minMax"/>
        </c:scaling>
        <c:delete val="1"/>
        <c:axPos val="t"/>
        <c:numFmt formatCode="General" sourceLinked="1"/>
        <c:majorTickMark val="out"/>
        <c:minorTickMark val="none"/>
        <c:tickLblPos val="none"/>
        <c:crossAx val="17552896"/>
        <c:crosses val="autoZero"/>
        <c:auto val="1"/>
        <c:lblAlgn val="ctr"/>
        <c:lblOffset val="100"/>
        <c:noMultiLvlLbl val="0"/>
      </c:catAx>
      <c:valAx>
        <c:axId val="17552896"/>
        <c:scaling>
          <c:orientation val="maxMin"/>
        </c:scaling>
        <c:delete val="1"/>
        <c:axPos val="l"/>
        <c:numFmt formatCode="0%" sourceLinked="1"/>
        <c:majorTickMark val="out"/>
        <c:minorTickMark val="none"/>
        <c:tickLblPos val="none"/>
        <c:crossAx val="17551360"/>
        <c:crosses val="autoZero"/>
        <c:crossBetween val="between"/>
      </c:valAx>
    </c:plotArea>
    <c:plotVisOnly val="1"/>
    <c:dispBlanksAs val="gap"/>
    <c:showDLblsOverMax val="0"/>
  </c:chart>
  <c:txPr>
    <a:bodyPr/>
    <a:lstStyle/>
    <a:p>
      <a:pPr>
        <a:defRPr sz="1400" b="1">
          <a:solidFill>
            <a:schemeClr val="bg1"/>
          </a:solidFill>
          <a:latin typeface="Franklin Gothic Book" panose="020B050302010202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024986484060493"/>
          <c:y val="6.6492170526809738E-2"/>
          <c:w val="0.60173893028187242"/>
          <c:h val="0.92581801413642184"/>
        </c:manualLayout>
      </c:layout>
      <c:barChart>
        <c:barDir val="bar"/>
        <c:grouping val="clustered"/>
        <c:varyColors val="0"/>
        <c:ser>
          <c:idx val="0"/>
          <c:order val="0"/>
          <c:tx>
            <c:strRef>
              <c:f>Sheet1!$B$1</c:f>
              <c:strCache>
                <c:ptCount val="1"/>
                <c:pt idx="0">
                  <c:v>Total</c:v>
                </c:pt>
              </c:strCache>
            </c:strRef>
          </c:tx>
          <c:spPr>
            <a:solidFill>
              <a:schemeClr val="accent3">
                <a:lumMod val="75000"/>
              </a:schemeClr>
            </a:solidFill>
            <a:ln>
              <a:solidFill>
                <a:schemeClr val="bg1"/>
              </a:solidFill>
            </a:ln>
          </c:spPr>
          <c:invertIfNegative val="0"/>
          <c:dLbls>
            <c:spPr>
              <a:noFill/>
              <a:ln>
                <a:noFill/>
              </a:ln>
              <a:effectLst/>
            </c:spPr>
            <c:txPr>
              <a:bodyPr/>
              <a:lstStyle/>
              <a:p>
                <a:pPr>
                  <a:defRPr sz="14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4"/>
                <c:pt idx="0">
                  <c:v>General information</c:v>
                </c:pt>
                <c:pt idx="1">
                  <c:v>A guide or list of resources to direct your friend toward</c:v>
                </c:pt>
                <c:pt idx="2">
                  <c:v>Tips on ‘what not to say’</c:v>
                </c:pt>
                <c:pt idx="3">
                  <c:v>Other</c:v>
                </c:pt>
              </c:strCache>
            </c:strRef>
          </c:cat>
          <c:val>
            <c:numRef>
              <c:f>Sheet1!$B$2:$B$6</c:f>
              <c:numCache>
                <c:formatCode>0</c:formatCode>
                <c:ptCount val="5"/>
                <c:pt idx="0">
                  <c:v>52</c:v>
                </c:pt>
                <c:pt idx="1">
                  <c:v>47</c:v>
                </c:pt>
                <c:pt idx="2">
                  <c:v>45</c:v>
                </c:pt>
                <c:pt idx="3">
                  <c:v>4</c:v>
                </c:pt>
              </c:numCache>
            </c:numRef>
          </c:val>
          <c:extLst>
            <c:ext xmlns:c16="http://schemas.microsoft.com/office/drawing/2014/chart" uri="{C3380CC4-5D6E-409C-BE32-E72D297353CC}">
              <c16:uniqueId val="{00000005-9F8F-4DBE-B308-E79CE514F315}"/>
            </c:ext>
          </c:extLst>
        </c:ser>
        <c:dLbls>
          <c:showLegendKey val="0"/>
          <c:showVal val="0"/>
          <c:showCatName val="0"/>
          <c:showSerName val="0"/>
          <c:showPercent val="0"/>
          <c:showBubbleSize val="0"/>
        </c:dLbls>
        <c:gapWidth val="60"/>
        <c:axId val="846551496"/>
        <c:axId val="846595792"/>
      </c:barChart>
      <c:catAx>
        <c:axId val="846551496"/>
        <c:scaling>
          <c:orientation val="maxMin"/>
        </c:scaling>
        <c:delete val="0"/>
        <c:axPos val="l"/>
        <c:numFmt formatCode="General" sourceLinked="0"/>
        <c:majorTickMark val="out"/>
        <c:minorTickMark val="none"/>
        <c:tickLblPos val="nextTo"/>
        <c:spPr>
          <a:ln>
            <a:noFill/>
          </a:ln>
        </c:spPr>
        <c:txPr>
          <a:bodyPr/>
          <a:lstStyle/>
          <a:p>
            <a:pPr>
              <a:defRPr sz="1200" b="0">
                <a:solidFill>
                  <a:schemeClr val="tx1"/>
                </a:solidFill>
              </a:defRPr>
            </a:pPr>
            <a:endParaRPr lang="en-US"/>
          </a:p>
        </c:txPr>
        <c:crossAx val="846595792"/>
        <c:crosses val="autoZero"/>
        <c:auto val="1"/>
        <c:lblAlgn val="ctr"/>
        <c:lblOffset val="0"/>
        <c:tickLblSkip val="1"/>
        <c:noMultiLvlLbl val="0"/>
      </c:catAx>
      <c:valAx>
        <c:axId val="846595792"/>
        <c:scaling>
          <c:orientation val="minMax"/>
        </c:scaling>
        <c:delete val="1"/>
        <c:axPos val="t"/>
        <c:numFmt formatCode="0" sourceLinked="1"/>
        <c:majorTickMark val="out"/>
        <c:minorTickMark val="none"/>
        <c:tickLblPos val="none"/>
        <c:crossAx val="8465514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008"/>
          </a:xfrm>
          <a:prstGeom prst="rect">
            <a:avLst/>
          </a:prstGeom>
        </p:spPr>
        <p:txBody>
          <a:bodyPr vert="horz" lIns="91440" tIns="45720" rIns="91440" bIns="45720" rtlCol="0"/>
          <a:lstStyle>
            <a:lvl1pPr algn="l">
              <a:defRPr sz="1200"/>
            </a:lvl1pPr>
          </a:lstStyle>
          <a:p>
            <a:endParaRPr lang="en-GB">
              <a:latin typeface="Franklin Gothic Book" panose="020B0503020102020204" pitchFamily="34" charset="0"/>
            </a:endParaRPr>
          </a:p>
        </p:txBody>
      </p:sp>
      <p:sp>
        <p:nvSpPr>
          <p:cNvPr id="3" name="Date Placeholder 2"/>
          <p:cNvSpPr>
            <a:spLocks noGrp="1"/>
          </p:cNvSpPr>
          <p:nvPr>
            <p:ph type="dt" sz="quarter" idx="1"/>
          </p:nvPr>
        </p:nvSpPr>
        <p:spPr>
          <a:xfrm>
            <a:off x="3849688" y="0"/>
            <a:ext cx="2946400" cy="498008"/>
          </a:xfrm>
          <a:prstGeom prst="rect">
            <a:avLst/>
          </a:prstGeom>
        </p:spPr>
        <p:txBody>
          <a:bodyPr vert="horz" lIns="91440" tIns="45720" rIns="91440" bIns="45720" rtlCol="0"/>
          <a:lstStyle>
            <a:lvl1pPr algn="r">
              <a:defRPr sz="1200"/>
            </a:lvl1pPr>
          </a:lstStyle>
          <a:p>
            <a:fld id="{10A9326E-CBEF-40CC-A03D-A007BCF31586}" type="datetimeFigureOut">
              <a:rPr lang="en-GB" smtClean="0">
                <a:latin typeface="Franklin Gothic Book" panose="020B0503020102020204" pitchFamily="34" charset="0"/>
              </a:rPr>
              <a:t>24/04/2025</a:t>
            </a:fld>
            <a:endParaRPr lang="en-GB">
              <a:latin typeface="Franklin Gothic Book" panose="020B0503020102020204" pitchFamily="34" charset="0"/>
            </a:endParaRPr>
          </a:p>
        </p:txBody>
      </p:sp>
      <p:sp>
        <p:nvSpPr>
          <p:cNvPr id="4" name="Footer Placeholder 3"/>
          <p:cNvSpPr>
            <a:spLocks noGrp="1"/>
          </p:cNvSpPr>
          <p:nvPr>
            <p:ph type="ftr" sz="quarter" idx="2"/>
          </p:nvPr>
        </p:nvSpPr>
        <p:spPr>
          <a:xfrm>
            <a:off x="0" y="9428630"/>
            <a:ext cx="2946400" cy="498008"/>
          </a:xfrm>
          <a:prstGeom prst="rect">
            <a:avLst/>
          </a:prstGeom>
        </p:spPr>
        <p:txBody>
          <a:bodyPr vert="horz" lIns="91440" tIns="45720" rIns="91440" bIns="45720" rtlCol="0" anchor="b"/>
          <a:lstStyle>
            <a:lvl1pPr algn="l">
              <a:defRPr sz="1200"/>
            </a:lvl1pPr>
          </a:lstStyle>
          <a:p>
            <a:endParaRPr lang="en-GB">
              <a:latin typeface="Franklin Gothic Book" panose="020B0503020102020204" pitchFamily="34" charset="0"/>
            </a:endParaRPr>
          </a:p>
        </p:txBody>
      </p:sp>
      <p:sp>
        <p:nvSpPr>
          <p:cNvPr id="5" name="Slide Number Placeholder 4"/>
          <p:cNvSpPr>
            <a:spLocks noGrp="1"/>
          </p:cNvSpPr>
          <p:nvPr>
            <p:ph type="sldNum" sz="quarter" idx="3"/>
          </p:nvPr>
        </p:nvSpPr>
        <p:spPr>
          <a:xfrm>
            <a:off x="3849688" y="9428630"/>
            <a:ext cx="2946400" cy="498008"/>
          </a:xfrm>
          <a:prstGeom prst="rect">
            <a:avLst/>
          </a:prstGeom>
        </p:spPr>
        <p:txBody>
          <a:bodyPr vert="horz" lIns="91440" tIns="45720" rIns="91440" bIns="45720" rtlCol="0" anchor="b"/>
          <a:lstStyle>
            <a:lvl1pPr algn="r">
              <a:defRPr sz="1200"/>
            </a:lvl1pPr>
          </a:lstStyle>
          <a:p>
            <a:fld id="{AAAE7352-88F6-47D8-A2EB-5021850EAFCF}" type="slidenum">
              <a:rPr lang="en-GB" smtClean="0">
                <a:latin typeface="Franklin Gothic Book" panose="020B0503020102020204" pitchFamily="34" charset="0"/>
              </a:rPr>
              <a:t>‹#›</a:t>
            </a:fld>
            <a:endParaRPr lang="en-GB">
              <a:latin typeface="Franklin Gothic Book" panose="020B0503020102020204" pitchFamily="34" charset="0"/>
            </a:endParaRPr>
          </a:p>
        </p:txBody>
      </p:sp>
    </p:spTree>
    <p:extLst>
      <p:ext uri="{BB962C8B-B14F-4D97-AF65-F5344CB8AC3E}">
        <p14:creationId xmlns:p14="http://schemas.microsoft.com/office/powerpoint/2010/main" val="173476955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1T14:04:39.164"/>
    </inkml:context>
    <inkml:brush xml:id="br0">
      <inkml:brushProperty name="width" value="0.05" units="cm"/>
      <inkml:brushProperty name="height" value="0.05" units="cm"/>
    </inkml:brush>
  </inkml:definitions>
  <inkml:trace contextRef="#ctx0" brushRef="#br0">18 0 0,'0'0'8904,"-17"0"-17808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40" tIns="45720" rIns="91440" bIns="45720" rtlCol="0"/>
          <a:lstStyle>
            <a:lvl1pPr algn="l">
              <a:defRPr sz="1200">
                <a:latin typeface="Franklin Gothic Book" panose="020B0503020102020204" pitchFamily="34" charset="0"/>
              </a:defRPr>
            </a:lvl1pPr>
          </a:lstStyle>
          <a:p>
            <a:endParaRPr lang="en-GB"/>
          </a:p>
        </p:txBody>
      </p:sp>
      <p:sp>
        <p:nvSpPr>
          <p:cNvPr id="3" name="Date Placeholder 2"/>
          <p:cNvSpPr>
            <a:spLocks noGrp="1"/>
          </p:cNvSpPr>
          <p:nvPr>
            <p:ph type="dt" idx="1"/>
          </p:nvPr>
        </p:nvSpPr>
        <p:spPr>
          <a:xfrm>
            <a:off x="3850444" y="0"/>
            <a:ext cx="2945659" cy="498056"/>
          </a:xfrm>
          <a:prstGeom prst="rect">
            <a:avLst/>
          </a:prstGeom>
        </p:spPr>
        <p:txBody>
          <a:bodyPr vert="horz" lIns="91440" tIns="45720" rIns="91440" bIns="45720" rtlCol="0"/>
          <a:lstStyle>
            <a:lvl1pPr algn="r">
              <a:defRPr sz="1200">
                <a:latin typeface="Franklin Gothic Book" panose="020B0503020102020204" pitchFamily="34" charset="0"/>
              </a:defRPr>
            </a:lvl1pPr>
          </a:lstStyle>
          <a:p>
            <a:fld id="{EFCA1CD6-5556-4F7B-9EB4-6D5F29B9FC46}" type="datetimeFigureOut">
              <a:rPr lang="en-GB" smtClean="0"/>
              <a:pPr/>
              <a:t>24/04/2025</a:t>
            </a:fld>
            <a:endParaRPr lang="en-GB"/>
          </a:p>
        </p:txBody>
      </p:sp>
      <p:sp>
        <p:nvSpPr>
          <p:cNvPr id="4" name="Slide Image Placehold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atin typeface="Franklin Gothic Book" panose="020B0503020102020204" pitchFamily="34" charset="0"/>
              </a:defRPr>
            </a:lvl1pPr>
          </a:lstStyle>
          <a:p>
            <a:endParaRPr lang="en-GB"/>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atin typeface="Franklin Gothic Book" panose="020B0503020102020204" pitchFamily="34" charset="0"/>
              </a:defRPr>
            </a:lvl1pPr>
          </a:lstStyle>
          <a:p>
            <a:fld id="{0EC3461C-FA99-416F-B778-A9E5F8618619}" type="slidenum">
              <a:rPr lang="en-GB" smtClean="0"/>
              <a:pPr/>
              <a:t>‹#›</a:t>
            </a:fld>
            <a:endParaRPr lang="en-GB"/>
          </a:p>
        </p:txBody>
      </p:sp>
    </p:spTree>
    <p:extLst>
      <p:ext uri="{BB962C8B-B14F-4D97-AF65-F5344CB8AC3E}">
        <p14:creationId xmlns:p14="http://schemas.microsoft.com/office/powerpoint/2010/main" val="2246314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ranklin Gothic Book" panose="020B0503020102020204" pitchFamily="34" charset="0"/>
        <a:ea typeface="+mn-ea"/>
        <a:cs typeface="+mn-cs"/>
      </a:defRPr>
    </a:lvl1pPr>
    <a:lvl2pPr marL="457200" algn="l" defTabSz="914400" rtl="0" eaLnBrk="1" latinLnBrk="0" hangingPunct="1">
      <a:defRPr sz="1200" kern="1200">
        <a:solidFill>
          <a:schemeClr val="tx1"/>
        </a:solidFill>
        <a:latin typeface="Franklin Gothic Book" panose="020B0503020102020204" pitchFamily="34" charset="0"/>
        <a:ea typeface="+mn-ea"/>
        <a:cs typeface="+mn-cs"/>
      </a:defRPr>
    </a:lvl2pPr>
    <a:lvl3pPr marL="914400" algn="l" defTabSz="914400" rtl="0" eaLnBrk="1" latinLnBrk="0" hangingPunct="1">
      <a:defRPr sz="1200" kern="1200">
        <a:solidFill>
          <a:schemeClr val="tx1"/>
        </a:solidFill>
        <a:latin typeface="Franklin Gothic Book" panose="020B0503020102020204" pitchFamily="34" charset="0"/>
        <a:ea typeface="+mn-ea"/>
        <a:cs typeface="+mn-cs"/>
      </a:defRPr>
    </a:lvl3pPr>
    <a:lvl4pPr marL="1371600" algn="l" defTabSz="914400" rtl="0" eaLnBrk="1" latinLnBrk="0" hangingPunct="1">
      <a:defRPr sz="1200" kern="1200">
        <a:solidFill>
          <a:schemeClr val="tx1"/>
        </a:solidFill>
        <a:latin typeface="Franklin Gothic Book" panose="020B0503020102020204" pitchFamily="34" charset="0"/>
        <a:ea typeface="+mn-ea"/>
        <a:cs typeface="+mn-cs"/>
      </a:defRPr>
    </a:lvl4pPr>
    <a:lvl5pPr marL="1828800" algn="l" defTabSz="914400" rtl="0" eaLnBrk="1" latinLnBrk="0" hangingPunct="1">
      <a:defRPr sz="1200" kern="1200">
        <a:solidFill>
          <a:schemeClr val="tx1"/>
        </a:solidFill>
        <a:latin typeface="Franklin Gothic Book" panose="020B05030201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EC3461C-FA99-416F-B778-A9E5F8618619}" type="slidenum">
              <a:rPr lang="en-GB" smtClean="0"/>
              <a:pPr/>
              <a:t>1</a:t>
            </a:fld>
            <a:endParaRPr lang="en-GB"/>
          </a:p>
        </p:txBody>
      </p:sp>
    </p:spTree>
    <p:extLst>
      <p:ext uri="{BB962C8B-B14F-4D97-AF65-F5344CB8AC3E}">
        <p14:creationId xmlns:p14="http://schemas.microsoft.com/office/powerpoint/2010/main" val="1554034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414338" y="1241425"/>
            <a:ext cx="5969000" cy="3357563"/>
          </a:xfrm>
        </p:spPr>
      </p:sp>
      <p:sp>
        <p:nvSpPr>
          <p:cNvPr id="3" name="Espaço Reservado para Anotações 2"/>
          <p:cNvSpPr>
            <a:spLocks noGrp="1"/>
          </p:cNvSpPr>
          <p:nvPr>
            <p:ph type="body" idx="1"/>
          </p:nvPr>
        </p:nvSpPr>
        <p:spPr/>
        <p:txBody>
          <a:bodyPr/>
          <a:lstStyle/>
          <a:p>
            <a:pPr defTabSz="907470">
              <a:defRPr/>
            </a:pPr>
            <a:endParaRPr lang="en-US"/>
          </a:p>
        </p:txBody>
      </p:sp>
      <p:sp>
        <p:nvSpPr>
          <p:cNvPr id="4" name="Espaço Reservado para Número de Slide 3"/>
          <p:cNvSpPr>
            <a:spLocks noGrp="1"/>
          </p:cNvSpPr>
          <p:nvPr>
            <p:ph type="sldNum" sz="quarter" idx="10"/>
          </p:nvPr>
        </p:nvSpPr>
        <p:spPr/>
        <p:txBody>
          <a:bodyPr/>
          <a:lstStyle/>
          <a:p>
            <a:pPr defTabSz="498023">
              <a:defRPr/>
            </a:pPr>
            <a:fld id="{F553A74E-C5C1-DF42-BCD6-4D981EFAD523}" type="slidenum">
              <a:rPr lang="en-IE">
                <a:solidFill>
                  <a:prstClr val="black"/>
                </a:solidFill>
              </a:rPr>
              <a:pPr defTabSz="498023">
                <a:defRPr/>
              </a:pPr>
              <a:t>2</a:t>
            </a:fld>
            <a:endParaRPr lang="en-IE">
              <a:solidFill>
                <a:prstClr val="black"/>
              </a:solidFill>
            </a:endParaRPr>
          </a:p>
        </p:txBody>
      </p:sp>
    </p:spTree>
    <p:extLst>
      <p:ext uri="{BB962C8B-B14F-4D97-AF65-F5344CB8AC3E}">
        <p14:creationId xmlns:p14="http://schemas.microsoft.com/office/powerpoint/2010/main" val="4027311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EC3461C-FA99-416F-B778-A9E5F8618619}" type="slidenum">
              <a:rPr lang="en-GB" smtClean="0"/>
              <a:pPr/>
              <a:t>9</a:t>
            </a:fld>
            <a:endParaRPr lang="en-GB"/>
          </a:p>
        </p:txBody>
      </p:sp>
    </p:spTree>
    <p:extLst>
      <p:ext uri="{BB962C8B-B14F-4D97-AF65-F5344CB8AC3E}">
        <p14:creationId xmlns:p14="http://schemas.microsoft.com/office/powerpoint/2010/main" val="485814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p:txBody>
      </p:sp>
      <p:sp>
        <p:nvSpPr>
          <p:cNvPr id="4" name="Espaço Reservado para Número de Slide 3"/>
          <p:cNvSpPr>
            <a:spLocks noGrp="1"/>
          </p:cNvSpPr>
          <p:nvPr>
            <p:ph type="sldNum" sz="quarter" idx="10"/>
          </p:nvPr>
        </p:nvSpPr>
        <p:spPr/>
        <p:txBody>
          <a:bodyPr/>
          <a:lstStyle/>
          <a:p>
            <a:pPr>
              <a:defRPr/>
            </a:pPr>
            <a:fld id="{F553A74E-C5C1-DF42-BCD6-4D981EFAD523}" type="slidenum">
              <a:rPr lang="en-IE" smtClean="0"/>
              <a:pPr>
                <a:defRPr/>
              </a:pPr>
              <a:t>11</a:t>
            </a:fld>
            <a:endParaRPr lang="en-IE"/>
          </a:p>
        </p:txBody>
      </p:sp>
    </p:spTree>
    <p:extLst>
      <p:ext uri="{BB962C8B-B14F-4D97-AF65-F5344CB8AC3E}">
        <p14:creationId xmlns:p14="http://schemas.microsoft.com/office/powerpoint/2010/main" val="3461382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pPr>
              <a:defRPr/>
            </a:pPr>
            <a:fld id="{18751F77-0C08-4005-8C96-E569E03EE1C8}" type="slidenum">
              <a:rPr lang="en-US" smtClean="0"/>
              <a:pPr>
                <a:defRPr/>
              </a:pPr>
              <a:t>12</a:t>
            </a:fld>
            <a:endParaRPr lang="en-US"/>
          </a:p>
        </p:txBody>
      </p:sp>
    </p:spTree>
    <p:extLst>
      <p:ext uri="{BB962C8B-B14F-4D97-AF65-F5344CB8AC3E}">
        <p14:creationId xmlns:p14="http://schemas.microsoft.com/office/powerpoint/2010/main" val="33332860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ront cover blu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Picture Placeholder 22">
            <a:extLst>
              <a:ext uri="{FF2B5EF4-FFF2-40B4-BE49-F238E27FC236}">
                <a16:creationId xmlns:a16="http://schemas.microsoft.com/office/drawing/2014/main" id="{43F2C7D2-2578-4F44-BBA2-C0D8276C5137}"/>
              </a:ext>
            </a:extLst>
          </p:cNvPr>
          <p:cNvSpPr>
            <a:spLocks noGrp="1"/>
          </p:cNvSpPr>
          <p:nvPr>
            <p:ph type="pic" sz="quarter" idx="24"/>
          </p:nvPr>
        </p:nvSpPr>
        <p:spPr>
          <a:xfrm>
            <a:off x="522580" y="352763"/>
            <a:ext cx="11162075" cy="6152473"/>
          </a:xfrm>
          <a:prstGeom prst="rect">
            <a:avLst/>
          </a:prstGeom>
        </p:spPr>
        <p:txBody>
          <a:bodyPr/>
          <a:lstStyle/>
          <a:p>
            <a:r>
              <a:rPr lang="en-US"/>
              <a:t>Click icon to add picture</a:t>
            </a:r>
            <a:endParaRPr lang="en-IE"/>
          </a:p>
        </p:txBody>
      </p:sp>
      <p:sp>
        <p:nvSpPr>
          <p:cNvPr id="12" name="Title 1">
            <a:extLst>
              <a:ext uri="{FF2B5EF4-FFF2-40B4-BE49-F238E27FC236}">
                <a16:creationId xmlns:a16="http://schemas.microsoft.com/office/drawing/2014/main" id="{5ECDC916-403D-4E97-BF5D-9FE930D09D70}"/>
              </a:ext>
            </a:extLst>
          </p:cNvPr>
          <p:cNvSpPr>
            <a:spLocks noGrp="1"/>
          </p:cNvSpPr>
          <p:nvPr>
            <p:ph type="ctrTitle"/>
          </p:nvPr>
        </p:nvSpPr>
        <p:spPr>
          <a:xfrm>
            <a:off x="965256" y="1122363"/>
            <a:ext cx="3927893" cy="2387600"/>
          </a:xfrm>
        </p:spPr>
        <p:txBody>
          <a:bodyPr anchor="b">
            <a:normAutofit/>
          </a:bodyPr>
          <a:lstStyle>
            <a:lvl1pPr algn="l">
              <a:defRPr sz="4800">
                <a:solidFill>
                  <a:schemeClr val="bg1"/>
                </a:solidFill>
              </a:defRPr>
            </a:lvl1pPr>
          </a:lstStyle>
          <a:p>
            <a:r>
              <a:rPr lang="en-US"/>
              <a:t>Click to edit Master title style</a:t>
            </a:r>
            <a:endParaRPr lang="en-IE"/>
          </a:p>
        </p:txBody>
      </p:sp>
      <p:sp>
        <p:nvSpPr>
          <p:cNvPr id="13" name="Subtitle 2">
            <a:extLst>
              <a:ext uri="{FF2B5EF4-FFF2-40B4-BE49-F238E27FC236}">
                <a16:creationId xmlns:a16="http://schemas.microsoft.com/office/drawing/2014/main" id="{34B33F51-7734-44D6-920A-C3CED723AE73}"/>
              </a:ext>
            </a:extLst>
          </p:cNvPr>
          <p:cNvSpPr>
            <a:spLocks noGrp="1"/>
          </p:cNvSpPr>
          <p:nvPr>
            <p:ph type="subTitle" idx="1"/>
          </p:nvPr>
        </p:nvSpPr>
        <p:spPr>
          <a:xfrm>
            <a:off x="965256" y="3602038"/>
            <a:ext cx="3990680" cy="1655762"/>
          </a:xfrm>
        </p:spPr>
        <p:txBody>
          <a:bodyPr/>
          <a:lstStyle>
            <a:lvl1pPr marL="0" indent="0" algn="l">
              <a:buNone/>
              <a:defRPr sz="2400" b="0">
                <a:solidFill>
                  <a:schemeClr val="bg1"/>
                </a:solidFill>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15" name="TextBox 14">
            <a:extLst>
              <a:ext uri="{FF2B5EF4-FFF2-40B4-BE49-F238E27FC236}">
                <a16:creationId xmlns:a16="http://schemas.microsoft.com/office/drawing/2014/main" id="{363238C0-76F3-4027-8FAC-6EB7CD42CC30}"/>
              </a:ext>
            </a:extLst>
          </p:cNvPr>
          <p:cNvSpPr txBox="1"/>
          <p:nvPr/>
        </p:nvSpPr>
        <p:spPr>
          <a:xfrm rot="5400000">
            <a:off x="11358991" y="5801587"/>
            <a:ext cx="1166538" cy="276999"/>
          </a:xfrm>
          <a:prstGeom prst="rect">
            <a:avLst/>
          </a:prstGeom>
          <a:noFill/>
        </p:spPr>
        <p:txBody>
          <a:bodyPr wrap="none" rtlCol="0">
            <a:spAutoFit/>
          </a:bodyPr>
          <a:lstStyle/>
          <a:p>
            <a:r>
              <a:rPr lang="en-IE" sz="1200" b="1">
                <a:solidFill>
                  <a:schemeClr val="bg1"/>
                </a:solidFill>
                <a:latin typeface="Constantia" panose="02030602050306030303" pitchFamily="18" charset="0"/>
              </a:rPr>
              <a:t>Delve Deeper</a:t>
            </a:r>
          </a:p>
        </p:txBody>
      </p:sp>
    </p:spTree>
    <p:extLst>
      <p:ext uri="{BB962C8B-B14F-4D97-AF65-F5344CB8AC3E}">
        <p14:creationId xmlns:p14="http://schemas.microsoft.com/office/powerpoint/2010/main" val="1030466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8_Layout Personalizado">
    <p:bg>
      <p:bgPr>
        <a:solidFill>
          <a:schemeClr val="bg1"/>
        </a:solidFill>
        <a:effectLst/>
      </p:bgPr>
    </p:bg>
    <p:spTree>
      <p:nvGrpSpPr>
        <p:cNvPr id="1" name=""/>
        <p:cNvGrpSpPr/>
        <p:nvPr/>
      </p:nvGrpSpPr>
      <p:grpSpPr>
        <a:xfrm>
          <a:off x="0" y="0"/>
          <a:ext cx="0" cy="0"/>
          <a:chOff x="0" y="0"/>
          <a:chExt cx="0" cy="0"/>
        </a:xfrm>
      </p:grpSpPr>
      <p:sp>
        <p:nvSpPr>
          <p:cNvPr id="15" name="Espaço Reservado para Texto 7">
            <a:extLst>
              <a:ext uri="{FF2B5EF4-FFF2-40B4-BE49-F238E27FC236}">
                <a16:creationId xmlns:a16="http://schemas.microsoft.com/office/drawing/2014/main" id="{A45828DB-02D9-493E-B696-7107B392CAF7}"/>
              </a:ext>
            </a:extLst>
          </p:cNvPr>
          <p:cNvSpPr>
            <a:spLocks noGrp="1"/>
          </p:cNvSpPr>
          <p:nvPr>
            <p:ph type="body" sz="quarter" idx="49" hasCustomPrompt="1"/>
          </p:nvPr>
        </p:nvSpPr>
        <p:spPr>
          <a:xfrm>
            <a:off x="258897" y="670647"/>
            <a:ext cx="6829140" cy="323941"/>
          </a:xfrm>
          <a:prstGeom prst="rect">
            <a:avLst/>
          </a:prstGeom>
        </p:spPr>
        <p:txBody>
          <a:bodyPr/>
          <a:lstStyle>
            <a:lvl1pPr marL="0" indent="0" algn="l">
              <a:buNone/>
              <a:defRPr sz="1400">
                <a:solidFill>
                  <a:schemeClr val="accent1"/>
                </a:solidFill>
                <a:latin typeface="Franklin Gothic Book" panose="020B0503020102020204" pitchFamily="34" charset="0"/>
              </a:defRPr>
            </a:lvl1pPr>
          </a:lstStyle>
          <a:p>
            <a:pPr lvl="0"/>
            <a:r>
              <a:rPr lang="pt-BR"/>
              <a:t>Franklin Gothic Book (size 14)</a:t>
            </a:r>
          </a:p>
        </p:txBody>
      </p:sp>
      <p:sp>
        <p:nvSpPr>
          <p:cNvPr id="16" name="Título 1">
            <a:extLst>
              <a:ext uri="{FF2B5EF4-FFF2-40B4-BE49-F238E27FC236}">
                <a16:creationId xmlns:a16="http://schemas.microsoft.com/office/drawing/2014/main" id="{492C72F6-137D-41DF-ACAC-E91E4A93FCB3}"/>
              </a:ext>
            </a:extLst>
          </p:cNvPr>
          <p:cNvSpPr>
            <a:spLocks noGrp="1"/>
          </p:cNvSpPr>
          <p:nvPr>
            <p:ph type="title" hasCustomPrompt="1"/>
          </p:nvPr>
        </p:nvSpPr>
        <p:spPr>
          <a:xfrm>
            <a:off x="258898" y="258471"/>
            <a:ext cx="9787894" cy="370620"/>
          </a:xfrm>
          <a:prstGeom prst="rect">
            <a:avLst/>
          </a:prstGeom>
        </p:spPr>
        <p:txBody>
          <a:bodyPr/>
          <a:lstStyle>
            <a:lvl1pPr algn="l">
              <a:tabLst/>
              <a:defRPr sz="2400" b="1">
                <a:solidFill>
                  <a:schemeClr val="tx2"/>
                </a:solidFill>
                <a:latin typeface="Cambria" panose="02040503050406030204" pitchFamily="18" charset="0"/>
                <a:ea typeface="Cambria" panose="02040503050406030204" pitchFamily="18" charset="0"/>
              </a:defRPr>
            </a:lvl1pPr>
          </a:lstStyle>
          <a:p>
            <a:r>
              <a:rPr lang="pt-BR"/>
              <a:t>Cambria bold (size 24)</a:t>
            </a:r>
          </a:p>
        </p:txBody>
      </p:sp>
      <p:sp>
        <p:nvSpPr>
          <p:cNvPr id="29" name="Espaço Reservado para Texto 7">
            <a:extLst>
              <a:ext uri="{FF2B5EF4-FFF2-40B4-BE49-F238E27FC236}">
                <a16:creationId xmlns:a16="http://schemas.microsoft.com/office/drawing/2014/main" id="{9BE8F821-BF03-4D6F-AA53-7CEFF56867CE}"/>
              </a:ext>
            </a:extLst>
          </p:cNvPr>
          <p:cNvSpPr>
            <a:spLocks noGrp="1"/>
          </p:cNvSpPr>
          <p:nvPr>
            <p:ph type="body" sz="quarter" idx="60" hasCustomPrompt="1"/>
          </p:nvPr>
        </p:nvSpPr>
        <p:spPr>
          <a:xfrm>
            <a:off x="845771" y="6528172"/>
            <a:ext cx="6866282" cy="285204"/>
          </a:xfrm>
          <a:prstGeom prst="rect">
            <a:avLst/>
          </a:prstGeom>
        </p:spPr>
        <p:txBody>
          <a:bodyPr>
            <a:normAutofit/>
          </a:bodyPr>
          <a:lstStyle>
            <a:lvl1pPr marL="0" indent="0" algn="l">
              <a:buNone/>
              <a:defRPr sz="900" i="0">
                <a:solidFill>
                  <a:schemeClr val="tx1"/>
                </a:solidFill>
                <a:latin typeface="+mn-lt"/>
              </a:defRPr>
            </a:lvl1pPr>
          </a:lstStyle>
          <a:p>
            <a:pPr lvl="0"/>
            <a:r>
              <a:rPr lang="pt-BR"/>
              <a:t>Franklin Gothic Book (size 10)</a:t>
            </a:r>
          </a:p>
        </p:txBody>
      </p:sp>
      <p:pic>
        <p:nvPicPr>
          <p:cNvPr id="6" name="Graphic 5" descr="Badge Question Mark with solid fill">
            <a:extLst>
              <a:ext uri="{FF2B5EF4-FFF2-40B4-BE49-F238E27FC236}">
                <a16:creationId xmlns:a16="http://schemas.microsoft.com/office/drawing/2014/main" id="{8D66E5D1-D4C3-1372-B704-31297D23CC5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90023" y="6513056"/>
            <a:ext cx="251637" cy="251637"/>
          </a:xfrm>
          <a:prstGeom prst="rect">
            <a:avLst/>
          </a:prstGeom>
        </p:spPr>
      </p:pic>
    </p:spTree>
    <p:extLst>
      <p:ext uri="{BB962C8B-B14F-4D97-AF65-F5344CB8AC3E}">
        <p14:creationId xmlns:p14="http://schemas.microsoft.com/office/powerpoint/2010/main" val="2865496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2_Title Sli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descr="A picture containing ocean floor&#10;&#10;Description automatically generated">
            <a:extLst>
              <a:ext uri="{FF2B5EF4-FFF2-40B4-BE49-F238E27FC236}">
                <a16:creationId xmlns:a16="http://schemas.microsoft.com/office/drawing/2014/main" id="{387493F4-BBBE-5CA8-FC27-EC21A7E35853}"/>
              </a:ext>
            </a:extLst>
          </p:cNvPr>
          <p:cNvPicPr>
            <a:picLocks noChangeAspect="1"/>
          </p:cNvPicPr>
          <p:nvPr userDrawn="1"/>
        </p:nvPicPr>
        <p:blipFill>
          <a:blip r:embed="rId3"/>
          <a:stretch>
            <a:fillRect/>
          </a:stretch>
        </p:blipFill>
        <p:spPr>
          <a:xfrm>
            <a:off x="-183148" y="-96253"/>
            <a:ext cx="12375148" cy="6954253"/>
          </a:xfrm>
          <a:prstGeom prst="rect">
            <a:avLst/>
          </a:prstGeom>
        </p:spPr>
      </p:pic>
      <p:sp>
        <p:nvSpPr>
          <p:cNvPr id="15" name="TextBox 14">
            <a:extLst>
              <a:ext uri="{FF2B5EF4-FFF2-40B4-BE49-F238E27FC236}">
                <a16:creationId xmlns:a16="http://schemas.microsoft.com/office/drawing/2014/main" id="{363238C0-76F3-4027-8FAC-6EB7CD42CC30}"/>
              </a:ext>
            </a:extLst>
          </p:cNvPr>
          <p:cNvSpPr txBox="1"/>
          <p:nvPr/>
        </p:nvSpPr>
        <p:spPr>
          <a:xfrm rot="5400000">
            <a:off x="11358991" y="5867689"/>
            <a:ext cx="1166538" cy="276999"/>
          </a:xfrm>
          <a:prstGeom prst="rect">
            <a:avLst/>
          </a:prstGeom>
          <a:noFill/>
        </p:spPr>
        <p:txBody>
          <a:bodyPr wrap="none" rtlCol="0">
            <a:spAutoFit/>
          </a:bodyPr>
          <a:lstStyle/>
          <a:p>
            <a:r>
              <a:rPr lang="en-IE" sz="1200" b="1">
                <a:solidFill>
                  <a:schemeClr val="bg1"/>
                </a:solidFill>
                <a:latin typeface="Constantia" panose="02030602050306030303" pitchFamily="18" charset="0"/>
              </a:rPr>
              <a:t>Delve Deeper</a:t>
            </a:r>
          </a:p>
        </p:txBody>
      </p:sp>
      <p:sp>
        <p:nvSpPr>
          <p:cNvPr id="8" name="TextBox 7">
            <a:extLst>
              <a:ext uri="{FF2B5EF4-FFF2-40B4-BE49-F238E27FC236}">
                <a16:creationId xmlns:a16="http://schemas.microsoft.com/office/drawing/2014/main" id="{2A9935C2-E7ED-15C8-BE67-1377BA837A67}"/>
              </a:ext>
            </a:extLst>
          </p:cNvPr>
          <p:cNvSpPr txBox="1"/>
          <p:nvPr userDrawn="1"/>
        </p:nvSpPr>
        <p:spPr>
          <a:xfrm rot="5400000">
            <a:off x="11358991" y="5867689"/>
            <a:ext cx="1166538" cy="276999"/>
          </a:xfrm>
          <a:prstGeom prst="rect">
            <a:avLst/>
          </a:prstGeom>
          <a:noFill/>
        </p:spPr>
        <p:txBody>
          <a:bodyPr wrap="none" rtlCol="0">
            <a:spAutoFit/>
          </a:bodyPr>
          <a:lstStyle/>
          <a:p>
            <a:r>
              <a:rPr lang="en-IE" sz="1200" b="1">
                <a:solidFill>
                  <a:schemeClr val="bg1"/>
                </a:solidFill>
                <a:latin typeface="Constantia" panose="02030602050306030303" pitchFamily="18" charset="0"/>
              </a:rPr>
              <a:t>Delve Deeper</a:t>
            </a:r>
          </a:p>
        </p:txBody>
      </p:sp>
      <p:pic>
        <p:nvPicPr>
          <p:cNvPr id="17" name="Graphic 16">
            <a:extLst>
              <a:ext uri="{FF2B5EF4-FFF2-40B4-BE49-F238E27FC236}">
                <a16:creationId xmlns:a16="http://schemas.microsoft.com/office/drawing/2014/main" id="{E9F80F04-E9DD-7934-C1D5-5BAA1E7637FA}"/>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105002" y="268542"/>
            <a:ext cx="703412" cy="308514"/>
          </a:xfrm>
          <a:prstGeom prst="rect">
            <a:avLst/>
          </a:prstGeom>
        </p:spPr>
      </p:pic>
    </p:spTree>
    <p:extLst>
      <p:ext uri="{BB962C8B-B14F-4D97-AF65-F5344CB8AC3E}">
        <p14:creationId xmlns:p14="http://schemas.microsoft.com/office/powerpoint/2010/main" val="1410904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0" name="Espaço Reservado para Imagem 5">
            <a:extLst>
              <a:ext uri="{FF2B5EF4-FFF2-40B4-BE49-F238E27FC236}">
                <a16:creationId xmlns:a16="http://schemas.microsoft.com/office/drawing/2014/main" id="{3681AD3F-DC01-4418-893B-6110CFAA79BA}"/>
              </a:ext>
            </a:extLst>
          </p:cNvPr>
          <p:cNvSpPr>
            <a:spLocks noGrp="1"/>
          </p:cNvSpPr>
          <p:nvPr>
            <p:ph type="pic" sz="quarter" idx="10" hasCustomPrompt="1"/>
          </p:nvPr>
        </p:nvSpPr>
        <p:spPr>
          <a:xfrm>
            <a:off x="0" y="1"/>
            <a:ext cx="12192000" cy="6959599"/>
          </a:xfrm>
          <a:prstGeom prst="rect">
            <a:avLst/>
          </a:prstGeom>
        </p:spPr>
        <p:txBody>
          <a:bodyPr/>
          <a:lstStyle>
            <a:lvl1pPr marL="0" indent="0" algn="r">
              <a:buNone/>
              <a:defRPr sz="1800">
                <a:solidFill>
                  <a:srgbClr val="464749"/>
                </a:solidFill>
                <a:latin typeface="Franklin Gothic Book" panose="020B0503020102020204" pitchFamily="34" charset="0"/>
                <a:cs typeface="Calibri" panose="020F0502020204030204" pitchFamily="34" charset="0"/>
              </a:defRPr>
            </a:lvl1pPr>
          </a:lstStyle>
          <a:p>
            <a:r>
              <a:rPr lang="pt-BR"/>
              <a:t>	 Click to select backgroung image.</a:t>
            </a:r>
            <a:br>
              <a:rPr lang="pt-BR"/>
            </a:br>
            <a:r>
              <a:rPr lang="pt-BR"/>
              <a:t>After that, right click with your mouse and select “send to back</a:t>
            </a:r>
          </a:p>
        </p:txBody>
      </p:sp>
      <p:sp>
        <p:nvSpPr>
          <p:cNvPr id="11" name="Espaço Reservado para Texto 6">
            <a:extLst>
              <a:ext uri="{FF2B5EF4-FFF2-40B4-BE49-F238E27FC236}">
                <a16:creationId xmlns:a16="http://schemas.microsoft.com/office/drawing/2014/main" id="{3DB05B4B-33E2-4B65-801B-CEA1BFB04C09}"/>
              </a:ext>
            </a:extLst>
          </p:cNvPr>
          <p:cNvSpPr>
            <a:spLocks noGrp="1"/>
          </p:cNvSpPr>
          <p:nvPr>
            <p:ph type="body" sz="quarter" idx="13" hasCustomPrompt="1"/>
          </p:nvPr>
        </p:nvSpPr>
        <p:spPr>
          <a:xfrm>
            <a:off x="662694" y="5441671"/>
            <a:ext cx="5433306" cy="481043"/>
          </a:xfrm>
          <a:prstGeom prst="rect">
            <a:avLst/>
          </a:prstGeom>
        </p:spPr>
        <p:txBody>
          <a:bodyPr/>
          <a:lstStyle>
            <a:lvl1pPr marL="0" indent="0">
              <a:buNone/>
              <a:defRPr sz="4000" b="1">
                <a:solidFill>
                  <a:schemeClr val="bg1"/>
                </a:solidFill>
                <a:latin typeface="Cambria" panose="02040503050406030204" pitchFamily="18" charset="0"/>
                <a:ea typeface="Cambria" panose="02040503050406030204" pitchFamily="18" charset="0"/>
              </a:defRPr>
            </a:lvl1pPr>
          </a:lstStyle>
          <a:p>
            <a:pPr lvl="0"/>
            <a:r>
              <a:rPr lang="pt-BR"/>
              <a:t>Cambria bold (size 32)</a:t>
            </a:r>
            <a:endParaRPr lang="en-US"/>
          </a:p>
        </p:txBody>
      </p:sp>
    </p:spTree>
    <p:extLst>
      <p:ext uri="{BB962C8B-B14F-4D97-AF65-F5344CB8AC3E}">
        <p14:creationId xmlns:p14="http://schemas.microsoft.com/office/powerpoint/2010/main" val="383789494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10" name="Espaço Reservado para Imagem 5">
            <a:extLst>
              <a:ext uri="{FF2B5EF4-FFF2-40B4-BE49-F238E27FC236}">
                <a16:creationId xmlns:a16="http://schemas.microsoft.com/office/drawing/2014/main" id="{3681AD3F-DC01-4418-893B-6110CFAA79BA}"/>
              </a:ext>
            </a:extLst>
          </p:cNvPr>
          <p:cNvSpPr>
            <a:spLocks noGrp="1"/>
          </p:cNvSpPr>
          <p:nvPr>
            <p:ph type="pic" sz="quarter" idx="10" hasCustomPrompt="1"/>
          </p:nvPr>
        </p:nvSpPr>
        <p:spPr>
          <a:xfrm>
            <a:off x="0" y="0"/>
            <a:ext cx="12192000" cy="6959599"/>
          </a:xfrm>
          <a:prstGeom prst="rect">
            <a:avLst/>
          </a:prstGeom>
        </p:spPr>
        <p:txBody>
          <a:bodyPr/>
          <a:lstStyle>
            <a:lvl1pPr marL="0" indent="0" algn="r">
              <a:buNone/>
              <a:defRPr sz="1800">
                <a:solidFill>
                  <a:srgbClr val="464749"/>
                </a:solidFill>
                <a:latin typeface="Franklin Gothic Book" panose="020B0503020102020204" pitchFamily="34" charset="0"/>
                <a:cs typeface="Calibri" panose="020F0502020204030204" pitchFamily="34" charset="0"/>
              </a:defRPr>
            </a:lvl1pPr>
          </a:lstStyle>
          <a:p>
            <a:r>
              <a:rPr lang="pt-BR"/>
              <a:t>	 Click to select backgroung image.</a:t>
            </a:r>
            <a:br>
              <a:rPr lang="pt-BR"/>
            </a:br>
            <a:r>
              <a:rPr lang="pt-BR"/>
              <a:t>After that, right click with your mouse and select “send to back</a:t>
            </a:r>
          </a:p>
        </p:txBody>
      </p:sp>
      <p:sp>
        <p:nvSpPr>
          <p:cNvPr id="11" name="Espaço Reservado para Texto 6">
            <a:extLst>
              <a:ext uri="{FF2B5EF4-FFF2-40B4-BE49-F238E27FC236}">
                <a16:creationId xmlns:a16="http://schemas.microsoft.com/office/drawing/2014/main" id="{3DB05B4B-33E2-4B65-801B-CEA1BFB04C09}"/>
              </a:ext>
            </a:extLst>
          </p:cNvPr>
          <p:cNvSpPr>
            <a:spLocks noGrp="1"/>
          </p:cNvSpPr>
          <p:nvPr>
            <p:ph type="body" sz="quarter" idx="13" hasCustomPrompt="1"/>
          </p:nvPr>
        </p:nvSpPr>
        <p:spPr>
          <a:xfrm>
            <a:off x="662694" y="5441671"/>
            <a:ext cx="5433306" cy="481043"/>
          </a:xfrm>
          <a:prstGeom prst="rect">
            <a:avLst/>
          </a:prstGeom>
        </p:spPr>
        <p:txBody>
          <a:bodyPr/>
          <a:lstStyle>
            <a:lvl1pPr marL="0" indent="0">
              <a:buNone/>
              <a:defRPr sz="4000" b="1">
                <a:solidFill>
                  <a:schemeClr val="bg1"/>
                </a:solidFill>
                <a:latin typeface="Cambria" panose="02040503050406030204" pitchFamily="18" charset="0"/>
                <a:ea typeface="Cambria" panose="02040503050406030204" pitchFamily="18" charset="0"/>
              </a:defRPr>
            </a:lvl1pPr>
          </a:lstStyle>
          <a:p>
            <a:pPr lvl="0"/>
            <a:r>
              <a:rPr lang="pt-BR"/>
              <a:t>Cambria bold (size 32)</a:t>
            </a:r>
            <a:endParaRPr lang="en-US"/>
          </a:p>
        </p:txBody>
      </p:sp>
    </p:spTree>
    <p:extLst>
      <p:ext uri="{BB962C8B-B14F-4D97-AF65-F5344CB8AC3E}">
        <p14:creationId xmlns:p14="http://schemas.microsoft.com/office/powerpoint/2010/main" val="236539428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86DDB-D4A8-43A0-8AC5-D8DEA51B31BC}"/>
              </a:ext>
            </a:extLst>
          </p:cNvPr>
          <p:cNvSpPr>
            <a:spLocks noGrp="1"/>
          </p:cNvSpPr>
          <p:nvPr>
            <p:ph type="title" hasCustomPrompt="1"/>
          </p:nvPr>
        </p:nvSpPr>
        <p:spPr>
          <a:xfrm>
            <a:off x="395288" y="301114"/>
            <a:ext cx="10128333" cy="387798"/>
          </a:xfrm>
        </p:spPr>
        <p:txBody>
          <a:bodyPr wrap="square">
            <a:spAutoFit/>
          </a:bodyPr>
          <a:lstStyle>
            <a:lvl1pPr>
              <a:defRPr sz="2800">
                <a:solidFill>
                  <a:schemeClr val="tx2"/>
                </a:solidFill>
              </a:defRPr>
            </a:lvl1pPr>
          </a:lstStyle>
          <a:p>
            <a:r>
              <a:rPr lang="en-GB"/>
              <a:t>Click to edit title</a:t>
            </a:r>
          </a:p>
        </p:txBody>
      </p:sp>
    </p:spTree>
    <p:extLst>
      <p:ext uri="{BB962C8B-B14F-4D97-AF65-F5344CB8AC3E}">
        <p14:creationId xmlns:p14="http://schemas.microsoft.com/office/powerpoint/2010/main" val="3027834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86DDB-D4A8-43A0-8AC5-D8DEA51B31BC}"/>
              </a:ext>
            </a:extLst>
          </p:cNvPr>
          <p:cNvSpPr>
            <a:spLocks noGrp="1"/>
          </p:cNvSpPr>
          <p:nvPr>
            <p:ph type="title" hasCustomPrompt="1"/>
          </p:nvPr>
        </p:nvSpPr>
        <p:spPr>
          <a:xfrm>
            <a:off x="395289" y="396000"/>
            <a:ext cx="9738526" cy="457048"/>
          </a:xfrm>
        </p:spPr>
        <p:txBody>
          <a:bodyPr wrap="square">
            <a:spAutoFit/>
          </a:bodyPr>
          <a:lstStyle>
            <a:lvl1pPr>
              <a:defRPr>
                <a:solidFill>
                  <a:schemeClr val="bg1"/>
                </a:solidFill>
              </a:defRPr>
            </a:lvl1pPr>
          </a:lstStyle>
          <a:p>
            <a:r>
              <a:rPr lang="en-GB"/>
              <a:t>Click to edit title</a:t>
            </a:r>
          </a:p>
        </p:txBody>
      </p:sp>
      <p:pic>
        <p:nvPicPr>
          <p:cNvPr id="6" name="Picture 5" descr="A picture containing tree, plant&#10;&#10;Description automatically generated">
            <a:extLst>
              <a:ext uri="{FF2B5EF4-FFF2-40B4-BE49-F238E27FC236}">
                <a16:creationId xmlns:a16="http://schemas.microsoft.com/office/drawing/2014/main" id="{15084980-3E7D-38B9-36A8-F5D43C3FC953}"/>
              </a:ext>
            </a:extLst>
          </p:cNvPr>
          <p:cNvPicPr>
            <a:picLocks noChangeAspect="1"/>
          </p:cNvPicPr>
          <p:nvPr userDrawn="1"/>
        </p:nvPicPr>
        <p:blipFill rotWithShape="1">
          <a:blip r:embed="rId2" cstate="screen">
            <a:alphaModFix amt="85000"/>
            <a:extLst>
              <a:ext uri="{28A0092B-C50C-407E-A947-70E740481C1C}">
                <a14:useLocalDpi xmlns:a14="http://schemas.microsoft.com/office/drawing/2010/main"/>
              </a:ext>
            </a:extLst>
          </a:blip>
          <a:srcRect r="22122"/>
          <a:stretch/>
        </p:blipFill>
        <p:spPr>
          <a:xfrm>
            <a:off x="9920241" y="0"/>
            <a:ext cx="2271760" cy="6872234"/>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EB749980-0BC1-7D12-1B49-2BAF05CE63F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60837" y="457196"/>
            <a:ext cx="835874" cy="437376"/>
          </a:xfrm>
          <a:prstGeom prst="rect">
            <a:avLst/>
          </a:prstGeom>
        </p:spPr>
      </p:pic>
      <p:sp>
        <p:nvSpPr>
          <p:cNvPr id="9" name="Espaço Reservado para Número de Slide 9">
            <a:extLst>
              <a:ext uri="{FF2B5EF4-FFF2-40B4-BE49-F238E27FC236}">
                <a16:creationId xmlns:a16="http://schemas.microsoft.com/office/drawing/2014/main" id="{9B22AFBF-DA09-3A05-F28D-8D507AB0C415}"/>
              </a:ext>
            </a:extLst>
          </p:cNvPr>
          <p:cNvSpPr txBox="1">
            <a:spLocks/>
          </p:cNvSpPr>
          <p:nvPr userDrawn="1"/>
        </p:nvSpPr>
        <p:spPr>
          <a:xfrm>
            <a:off x="84537" y="6507109"/>
            <a:ext cx="534177"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fld id="{F5FCCBEA-5D7C-414E-BA5A-59F19D219BB9}" type="slidenum">
              <a:rPr lang="pt-BR" sz="1000" i="1" smtClean="0">
                <a:solidFill>
                  <a:srgbClr val="002060"/>
                </a:solidFill>
                <a:latin typeface="Arial" panose="020B0604020202020204" pitchFamily="34" charset="0"/>
                <a:cs typeface="Arial" panose="020B0604020202020204" pitchFamily="34" charset="0"/>
              </a:rPr>
              <a:pPr algn="l"/>
              <a:t>‹#›</a:t>
            </a:fld>
            <a:endParaRPr lang="pt-BR" sz="1000" i="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7351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68" Type="http://schemas.openxmlformats.org/officeDocument/2006/relationships/image" Target="../media/image2.png"/><Relationship Id="rId7" Type="http://schemas.openxmlformats.org/officeDocument/2006/relationships/slideLayout" Target="../slideLayouts/slideLayout7.xml"/><Relationship Id="rId6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customXml" Target="../ink/ink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Title Placeholder 1"/>
          <p:cNvSpPr>
            <a:spLocks noGrp="1"/>
          </p:cNvSpPr>
          <p:nvPr userDrawn="1">
            <p:ph type="title"/>
          </p:nvPr>
        </p:nvSpPr>
        <p:spPr bwMode="black">
          <a:xfrm>
            <a:off x="395288" y="396000"/>
            <a:ext cx="10517127" cy="797923"/>
          </a:xfrm>
          <a:prstGeom prst="rect">
            <a:avLst/>
          </a:prstGeom>
        </p:spPr>
        <p:txBody>
          <a:bodyPr vert="horz" lIns="0" tIns="0" rIns="0" bIns="0" rtlCol="0" anchor="t">
            <a:noAutofit/>
          </a:bodyPr>
          <a:lstStyle/>
          <a:p>
            <a:r>
              <a:rPr lang="en-GB"/>
              <a:t>Click to edit title</a:t>
            </a:r>
            <a:endParaRPr lang="en-US"/>
          </a:p>
        </p:txBody>
      </p:sp>
      <p:sp>
        <p:nvSpPr>
          <p:cNvPr id="21" name="Text Placeholder 2"/>
          <p:cNvSpPr>
            <a:spLocks noGrp="1"/>
          </p:cNvSpPr>
          <p:nvPr userDrawn="1">
            <p:ph type="body" idx="1"/>
          </p:nvPr>
        </p:nvSpPr>
        <p:spPr bwMode="black">
          <a:xfrm>
            <a:off x="395289" y="2024743"/>
            <a:ext cx="11399836" cy="3614057"/>
          </a:xfrm>
          <a:prstGeom prst="rect">
            <a:avLst/>
          </a:prstGeom>
        </p:spPr>
        <p:txBody>
          <a:bodyPr vert="horz" lIns="0" tIns="0" rIns="0" bIns="0" rtlCol="0">
            <a:noAutofit/>
          </a:bodyPr>
          <a:lstStyle/>
          <a:p>
            <a:pPr lvl="0"/>
            <a:r>
              <a:rPr lang="en-US"/>
              <a:t>Click to edit Master text styles</a:t>
            </a:r>
          </a:p>
          <a:p>
            <a:pPr lvl="0"/>
            <a:r>
              <a:rPr lang="en-US"/>
              <a:t>No bullet points</a:t>
            </a:r>
          </a:p>
        </p:txBody>
      </p:sp>
      <mc:AlternateContent xmlns:mc="http://schemas.openxmlformats.org/markup-compatibility/2006" xmlns:p14="http://schemas.microsoft.com/office/powerpoint/2010/main">
        <mc:Choice Requires="p14">
          <p:contentPart p14:bwMode="auto" r:id="rId9">
            <p14:nvContentPartPr>
              <p14:cNvPr id="3" name="Ink 2">
                <a:extLst>
                  <a:ext uri="{FF2B5EF4-FFF2-40B4-BE49-F238E27FC236}">
                    <a16:creationId xmlns:a16="http://schemas.microsoft.com/office/drawing/2014/main" id="{18DB6BE1-D20B-4266-AAD8-9BF78AF316D4}"/>
                  </a:ext>
                </a:extLst>
              </p14:cNvPr>
              <p14:cNvContentPartPr/>
              <p14:nvPr userDrawn="1"/>
            </p14:nvContentPartPr>
            <p14:xfrm>
              <a:off x="-243903" y="1634809"/>
              <a:ext cx="6480" cy="360"/>
            </p14:xfrm>
          </p:contentPart>
        </mc:Choice>
        <mc:Fallback xmlns="">
          <p:pic>
            <p:nvPicPr>
              <p:cNvPr id="3" name="Ink 2">
                <a:extLst>
                  <a:ext uri="{FF2B5EF4-FFF2-40B4-BE49-F238E27FC236}">
                    <a16:creationId xmlns:a16="http://schemas.microsoft.com/office/drawing/2014/main" id="{18DB6BE1-D20B-4266-AAD8-9BF78AF316D4}"/>
                  </a:ext>
                </a:extLst>
              </p:cNvPr>
              <p:cNvPicPr/>
              <p:nvPr/>
            </p:nvPicPr>
            <p:blipFill>
              <a:blip r:embed="rId67"/>
              <a:stretch>
                <a:fillRect/>
              </a:stretch>
            </p:blipFill>
            <p:spPr>
              <a:xfrm>
                <a:off x="-252903" y="1625809"/>
                <a:ext cx="24120" cy="18000"/>
              </a:xfrm>
              <a:prstGeom prst="rect">
                <a:avLst/>
              </a:prstGeom>
            </p:spPr>
          </p:pic>
        </mc:Fallback>
      </mc:AlternateContent>
      <p:pic>
        <p:nvPicPr>
          <p:cNvPr id="2" name="Picture 1" descr="Logo&#10;&#10;Description automatically generated">
            <a:extLst>
              <a:ext uri="{FF2B5EF4-FFF2-40B4-BE49-F238E27FC236}">
                <a16:creationId xmlns:a16="http://schemas.microsoft.com/office/drawing/2014/main" id="{BEE22FA4-5CE8-7183-21BA-381A06009972}"/>
              </a:ext>
            </a:extLst>
          </p:cNvPr>
          <p:cNvPicPr>
            <a:picLocks noChangeAspect="1"/>
          </p:cNvPicPr>
          <p:nvPr userDrawn="1"/>
        </p:nvPicPr>
        <p:blipFill>
          <a:blip r:embed="rId68" cstate="screen">
            <a:extLst>
              <a:ext uri="{28A0092B-C50C-407E-A947-70E740481C1C}">
                <a14:useLocalDpi xmlns:a14="http://schemas.microsoft.com/office/drawing/2010/main"/>
              </a:ext>
            </a:extLst>
          </a:blip>
          <a:stretch>
            <a:fillRect/>
          </a:stretch>
        </p:blipFill>
        <p:spPr>
          <a:xfrm>
            <a:off x="11191902" y="68301"/>
            <a:ext cx="912318" cy="497628"/>
          </a:xfrm>
          <a:prstGeom prst="rect">
            <a:avLst/>
          </a:prstGeom>
        </p:spPr>
      </p:pic>
      <p:sp>
        <p:nvSpPr>
          <p:cNvPr id="4" name="TextBox 3">
            <a:extLst>
              <a:ext uri="{FF2B5EF4-FFF2-40B4-BE49-F238E27FC236}">
                <a16:creationId xmlns:a16="http://schemas.microsoft.com/office/drawing/2014/main" id="{29F28332-6EF4-CF8B-99C9-FE20363E766A}"/>
              </a:ext>
            </a:extLst>
          </p:cNvPr>
          <p:cNvSpPr txBox="1"/>
          <p:nvPr userDrawn="1"/>
        </p:nvSpPr>
        <p:spPr>
          <a:xfrm>
            <a:off x="8609272" y="6574255"/>
            <a:ext cx="3603872" cy="215444"/>
          </a:xfrm>
          <a:prstGeom prst="rect">
            <a:avLst/>
          </a:prstGeom>
          <a:noFill/>
        </p:spPr>
        <p:txBody>
          <a:bodyPr wrap="none" rtlCol="0">
            <a:spAutoFit/>
          </a:bodyPr>
          <a:lstStyle/>
          <a:p>
            <a:r>
              <a:rPr lang="en-IE" sz="800" dirty="0">
                <a:solidFill>
                  <a:srgbClr val="4B4BFF"/>
                </a:solidFill>
                <a:latin typeface="Franklin Gothic Book" panose="020B0503020102020204" pitchFamily="34" charset="0"/>
                <a:cs typeface="Arial" panose="020B0604020202020204" pitchFamily="34" charset="0"/>
              </a:rPr>
              <a:t>J. 224254 | Jan 2023 | Mental Health Ireland | Mental Health Support Survey</a:t>
            </a:r>
          </a:p>
        </p:txBody>
      </p:sp>
      <p:sp>
        <p:nvSpPr>
          <p:cNvPr id="6" name="Espaço Reservado para Número de Slide 9">
            <a:extLst>
              <a:ext uri="{FF2B5EF4-FFF2-40B4-BE49-F238E27FC236}">
                <a16:creationId xmlns:a16="http://schemas.microsoft.com/office/drawing/2014/main" id="{42EDC7F4-E059-BDB6-3033-5082B41234C9}"/>
              </a:ext>
            </a:extLst>
          </p:cNvPr>
          <p:cNvSpPr txBox="1">
            <a:spLocks/>
          </p:cNvSpPr>
          <p:nvPr userDrawn="1"/>
        </p:nvSpPr>
        <p:spPr>
          <a:xfrm>
            <a:off x="84537" y="6507109"/>
            <a:ext cx="534177"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fld id="{F5FCCBEA-5D7C-414E-BA5A-59F19D219BB9}" type="slidenum">
              <a:rPr lang="pt-BR" sz="1000" i="1" smtClean="0">
                <a:solidFill>
                  <a:srgbClr val="002060"/>
                </a:solidFill>
                <a:latin typeface="Franklin Gothic Book" panose="020B0503020102020204" pitchFamily="34" charset="0"/>
                <a:cs typeface="Arial" panose="020B0604020202020204" pitchFamily="34" charset="0"/>
              </a:rPr>
              <a:pPr algn="l"/>
              <a:t>‹#›</a:t>
            </a:fld>
            <a:endParaRPr lang="pt-BR" sz="1000" i="1">
              <a:solidFill>
                <a:srgbClr val="002060"/>
              </a:solidFill>
              <a:latin typeface="Franklin Gothic Book" panose="020B0503020102020204" pitchFamily="34" charset="0"/>
              <a:cs typeface="Arial" panose="020B0604020202020204" pitchFamily="34" charset="0"/>
            </a:endParaRPr>
          </a:p>
        </p:txBody>
      </p:sp>
    </p:spTree>
    <p:extLst>
      <p:ext uri="{BB962C8B-B14F-4D97-AF65-F5344CB8AC3E}">
        <p14:creationId xmlns:p14="http://schemas.microsoft.com/office/powerpoint/2010/main" val="3273483050"/>
      </p:ext>
    </p:extLst>
  </p:cSld>
  <p:clrMap bg1="lt1" tx1="dk1" bg2="lt2" tx2="dk2" accent1="accent1" accent2="accent2" accent3="accent3" accent4="accent4" accent5="accent5" accent6="accent6" hlink="hlink" folHlink="folHlink"/>
  <p:sldLayoutIdLst>
    <p:sldLayoutId id="2147484114" r:id="rId1"/>
    <p:sldLayoutId id="2147484078" r:id="rId2"/>
    <p:sldLayoutId id="2147484108" r:id="rId3"/>
    <p:sldLayoutId id="2147484111" r:id="rId4"/>
    <p:sldLayoutId id="2147484110" r:id="rId5"/>
    <p:sldLayoutId id="2147484115" r:id="rId6"/>
    <p:sldLayoutId id="2147484116" r:id="rId7"/>
  </p:sldLayoutIdLst>
  <p:hf hdr="0"/>
  <p:txStyles>
    <p:titleStyle>
      <a:lvl1pPr algn="l" defTabSz="914400" rtl="0" eaLnBrk="1" latinLnBrk="0" hangingPunct="1">
        <a:lnSpc>
          <a:spcPct val="90000"/>
        </a:lnSpc>
        <a:spcBef>
          <a:spcPct val="0"/>
        </a:spcBef>
        <a:buNone/>
        <a:defRPr sz="3300" b="1" kern="1200" spc="-30" baseline="0">
          <a:solidFill>
            <a:schemeClr val="tx2"/>
          </a:solidFill>
          <a:latin typeface="Cambria" panose="02040503050406030204" pitchFamily="18" charset="0"/>
          <a:ea typeface="Cambria" panose="02040503050406030204" pitchFamily="18" charset="0"/>
          <a:cs typeface="+mj-cs"/>
        </a:defRPr>
      </a:lvl1pPr>
    </p:titleStyle>
    <p:bodyStyle>
      <a:lvl1pPr marL="0" indent="0" algn="l" defTabSz="914400" rtl="0" eaLnBrk="1" latinLnBrk="0" hangingPunct="1">
        <a:lnSpc>
          <a:spcPct val="95000"/>
        </a:lnSpc>
        <a:spcBef>
          <a:spcPts val="0"/>
        </a:spcBef>
        <a:spcAft>
          <a:spcPts val="1200"/>
        </a:spcAft>
        <a:buFont typeface="Arial" panose="020B0604020202020204" pitchFamily="34" charset="0"/>
        <a:buNone/>
        <a:defRPr sz="1600" kern="1200">
          <a:solidFill>
            <a:schemeClr val="tx1"/>
          </a:solidFill>
          <a:latin typeface="Franklin Gothic Book" panose="020B0503020102020204" pitchFamily="34" charset="0"/>
          <a:ea typeface="+mn-ea"/>
          <a:cs typeface="+mn-cs"/>
        </a:defRPr>
      </a:lvl1pPr>
      <a:lvl2pPr marL="0" indent="0" algn="l" defTabSz="914400" rtl="0" eaLnBrk="1" latinLnBrk="0" hangingPunct="1">
        <a:lnSpc>
          <a:spcPct val="95000"/>
        </a:lnSpc>
        <a:spcBef>
          <a:spcPts val="0"/>
        </a:spcBef>
        <a:spcAft>
          <a:spcPts val="0"/>
        </a:spcAft>
        <a:buFont typeface="Arial" panose="020B0604020202020204" pitchFamily="34" charset="0"/>
        <a:buNone/>
        <a:defRPr sz="1600" b="0" kern="1200">
          <a:solidFill>
            <a:schemeClr val="tx1"/>
          </a:solidFill>
          <a:latin typeface="Franklin Gothic Book" panose="020B0503020102020204" pitchFamily="34" charset="0"/>
          <a:ea typeface="+mn-ea"/>
          <a:cs typeface="+mn-cs"/>
        </a:defRPr>
      </a:lvl2pPr>
      <a:lvl3pPr marL="0" indent="0" algn="l" defTabSz="914400" rtl="0" eaLnBrk="1" latinLnBrk="0" hangingPunct="1">
        <a:lnSpc>
          <a:spcPct val="95000"/>
        </a:lnSpc>
        <a:spcBef>
          <a:spcPts val="0"/>
        </a:spcBef>
        <a:spcAft>
          <a:spcPts val="2100"/>
        </a:spcAft>
        <a:buFont typeface="TESCO Modern" panose="02000506030000020004" pitchFamily="2" charset="0"/>
        <a:buNone/>
        <a:defRPr sz="1600" kern="1200">
          <a:solidFill>
            <a:schemeClr val="tx1"/>
          </a:solidFill>
          <a:latin typeface="Franklin Gothic Book" panose="020B0503020102020204" pitchFamily="34" charset="0"/>
          <a:ea typeface="+mn-ea"/>
          <a:cs typeface="+mn-cs"/>
        </a:defRPr>
      </a:lvl3pPr>
      <a:lvl4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kern="1200">
          <a:solidFill>
            <a:schemeClr val="tx1"/>
          </a:solidFill>
          <a:latin typeface="Franklin Gothic Book" panose="020B0503020102020204" pitchFamily="34" charset="0"/>
          <a:ea typeface="+mn-ea"/>
          <a:cs typeface="+mn-cs"/>
        </a:defRPr>
      </a:lvl4pPr>
      <a:lvl5pPr marL="0" indent="0" algn="l" defTabSz="914400" rtl="0" eaLnBrk="1" latinLnBrk="0" hangingPunct="1">
        <a:lnSpc>
          <a:spcPct val="90000"/>
        </a:lnSpc>
        <a:spcBef>
          <a:spcPts val="0"/>
        </a:spcBef>
        <a:spcAft>
          <a:spcPts val="1800"/>
        </a:spcAft>
        <a:buFont typeface="+mj-lt"/>
        <a:buNone/>
        <a:tabLst>
          <a:tab pos="90488" algn="l"/>
        </a:tabLst>
        <a:defRPr sz="16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0000FF"/>
          </p15:clr>
        </p15:guide>
        <p15:guide id="2" pos="7680" userDrawn="1">
          <p15:clr>
            <a:srgbClr val="0000FF"/>
          </p15:clr>
        </p15:guide>
        <p15:guide id="3" pos="248" userDrawn="1">
          <p15:clr>
            <a:srgbClr val="0000FF"/>
          </p15:clr>
        </p15:guide>
        <p15:guide id="4" pos="744" userDrawn="1">
          <p15:clr>
            <a:srgbClr val="0000FF"/>
          </p15:clr>
        </p15:guide>
        <p15:guide id="5" pos="856" userDrawn="1">
          <p15:clr>
            <a:srgbClr val="0000FF"/>
          </p15:clr>
        </p15:guide>
        <p15:guide id="6" pos="1352" userDrawn="1">
          <p15:clr>
            <a:srgbClr val="0000FF"/>
          </p15:clr>
        </p15:guide>
        <p15:guide id="7" pos="1464" userDrawn="1">
          <p15:clr>
            <a:srgbClr val="0000FF"/>
          </p15:clr>
        </p15:guide>
        <p15:guide id="8" pos="1960" userDrawn="1">
          <p15:clr>
            <a:srgbClr val="0000FF"/>
          </p15:clr>
        </p15:guide>
        <p15:guide id="9" pos="2072" userDrawn="1">
          <p15:clr>
            <a:srgbClr val="0000FF"/>
          </p15:clr>
        </p15:guide>
        <p15:guide id="10" pos="2568" userDrawn="1">
          <p15:clr>
            <a:srgbClr val="0000FF"/>
          </p15:clr>
        </p15:guide>
        <p15:guide id="11" pos="2680" userDrawn="1">
          <p15:clr>
            <a:srgbClr val="0000FF"/>
          </p15:clr>
        </p15:guide>
        <p15:guide id="12" pos="3176" userDrawn="1">
          <p15:clr>
            <a:srgbClr val="0000FF"/>
          </p15:clr>
        </p15:guide>
        <p15:guide id="13" pos="3288" userDrawn="1">
          <p15:clr>
            <a:srgbClr val="0000FF"/>
          </p15:clr>
        </p15:guide>
        <p15:guide id="14" pos="3784" userDrawn="1">
          <p15:clr>
            <a:srgbClr val="0000FF"/>
          </p15:clr>
        </p15:guide>
        <p15:guide id="15" pos="3896" userDrawn="1">
          <p15:clr>
            <a:srgbClr val="0000FF"/>
          </p15:clr>
        </p15:guide>
        <p15:guide id="16" pos="4392" userDrawn="1">
          <p15:clr>
            <a:srgbClr val="0000FF"/>
          </p15:clr>
        </p15:guide>
        <p15:guide id="17" pos="4496" userDrawn="1">
          <p15:clr>
            <a:srgbClr val="0000FF"/>
          </p15:clr>
        </p15:guide>
        <p15:guide id="18" pos="5000" userDrawn="1">
          <p15:clr>
            <a:srgbClr val="0000FF"/>
          </p15:clr>
        </p15:guide>
        <p15:guide id="19" pos="5112" userDrawn="1">
          <p15:clr>
            <a:srgbClr val="0000FF"/>
          </p15:clr>
        </p15:guide>
        <p15:guide id="20" pos="5608" userDrawn="1">
          <p15:clr>
            <a:srgbClr val="0000FF"/>
          </p15:clr>
        </p15:guide>
        <p15:guide id="21" pos="5720" userDrawn="1">
          <p15:clr>
            <a:srgbClr val="0000FF"/>
          </p15:clr>
        </p15:guide>
        <p15:guide id="22" pos="6216" userDrawn="1">
          <p15:clr>
            <a:srgbClr val="0000FF"/>
          </p15:clr>
        </p15:guide>
        <p15:guide id="23" pos="6328" userDrawn="1">
          <p15:clr>
            <a:srgbClr val="0000FF"/>
          </p15:clr>
        </p15:guide>
        <p15:guide id="24" pos="6824" userDrawn="1">
          <p15:clr>
            <a:srgbClr val="0000FF"/>
          </p15:clr>
        </p15:guide>
        <p15:guide id="25" pos="6936" userDrawn="1">
          <p15:clr>
            <a:srgbClr val="0000FF"/>
          </p15:clr>
        </p15:guide>
        <p15:guide id="26" pos="7432" userDrawn="1">
          <p15:clr>
            <a:srgbClr val="0000FF"/>
          </p15:clr>
        </p15:guide>
        <p15:guide id="27" orient="horz" userDrawn="1">
          <p15:clr>
            <a:srgbClr val="0000FF"/>
          </p15:clr>
        </p15:guide>
        <p15:guide id="28" orient="horz" pos="4320" userDrawn="1">
          <p15:clr>
            <a:srgbClr val="0000FF"/>
          </p15:clr>
        </p15:guide>
        <p15:guide id="29" orient="horz" pos="248" userDrawn="1">
          <p15:clr>
            <a:srgbClr val="0000FF"/>
          </p15:clr>
        </p15:guide>
        <p15:guide id="30" orient="horz" pos="3552" userDrawn="1">
          <p15:clr>
            <a:srgbClr val="0000FF"/>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jpeg"/><Relationship Id="rId7" Type="http://schemas.openxmlformats.org/officeDocument/2006/relationships/image" Target="../media/image8.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hyperlink" Target="https://www.mentalhealthireland.ie/contact-us/?external=1" TargetMode="External"/><Relationship Id="rId3" Type="http://schemas.openxmlformats.org/officeDocument/2006/relationships/image" Target="../media/image23.svg"/><Relationship Id="rId7"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hyperlink" Target="mailto:info@mentalhealthireland.ie" TargetMode="External"/><Relationship Id="rId4" Type="http://schemas.openxmlformats.org/officeDocument/2006/relationships/image" Target="../media/image24.png"/><Relationship Id="rId9" Type="http://schemas.openxmlformats.org/officeDocument/2006/relationships/hyperlink" Target="tel:012841166?external=1"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hellohowareyou.info/" TargetMode="External"/><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86234283-89A5-52EB-623A-C0712F0C3F2B}"/>
              </a:ext>
            </a:extLst>
          </p:cNvPr>
          <p:cNvPicPr>
            <a:picLocks noGrp="1" noChangeAspect="1"/>
          </p:cNvPicPr>
          <p:nvPr>
            <p:ph type="pic" sz="quarter" idx="24"/>
          </p:nvPr>
        </p:nvPicPr>
        <p:blipFill rotWithShape="1">
          <a:blip r:embed="rId3" cstate="screen">
            <a:extLst>
              <a:ext uri="{28A0092B-C50C-407E-A947-70E740481C1C}">
                <a14:useLocalDpi xmlns:a14="http://schemas.microsoft.com/office/drawing/2010/main" val="0"/>
              </a:ext>
            </a:extLst>
          </a:blip>
          <a:srcRect/>
          <a:stretch/>
        </p:blipFill>
        <p:spPr>
          <a:xfrm>
            <a:off x="2795076" y="352763"/>
            <a:ext cx="8880549" cy="6152473"/>
          </a:xfrm>
        </p:spPr>
      </p:pic>
      <p:pic>
        <p:nvPicPr>
          <p:cNvPr id="15" name="Picture 14" descr="A picture containing dark, ocean floor&#10;&#10;Description automatically generated">
            <a:extLst>
              <a:ext uri="{FF2B5EF4-FFF2-40B4-BE49-F238E27FC236}">
                <a16:creationId xmlns:a16="http://schemas.microsoft.com/office/drawing/2014/main" id="{C7A7DC63-6EE8-685C-03B1-2DD5DBAA1E23}"/>
              </a:ext>
            </a:extLst>
          </p:cNvPr>
          <p:cNvPicPr>
            <a:picLocks noChangeAspect="1"/>
          </p:cNvPicPr>
          <p:nvPr/>
        </p:nvPicPr>
        <p:blipFill rotWithShape="1">
          <a:blip r:embed="rId4" cstate="screen">
            <a:alphaModFix amt="85000"/>
            <a:extLst>
              <a:ext uri="{28A0092B-C50C-407E-A947-70E740481C1C}">
                <a14:useLocalDpi xmlns:a14="http://schemas.microsoft.com/office/drawing/2010/main"/>
              </a:ext>
            </a:extLst>
          </a:blip>
          <a:srcRect/>
          <a:stretch/>
        </p:blipFill>
        <p:spPr>
          <a:xfrm>
            <a:off x="516375" y="347749"/>
            <a:ext cx="6963019" cy="6152472"/>
          </a:xfrm>
          <a:prstGeom prst="rect">
            <a:avLst/>
          </a:prstGeom>
        </p:spPr>
      </p:pic>
      <p:pic>
        <p:nvPicPr>
          <p:cNvPr id="16" name="Picture 15" descr="A picture containing dark, ocean floor&#10;&#10;Description automatically generated">
            <a:extLst>
              <a:ext uri="{FF2B5EF4-FFF2-40B4-BE49-F238E27FC236}">
                <a16:creationId xmlns:a16="http://schemas.microsoft.com/office/drawing/2014/main" id="{150519B3-A15E-D190-38D6-FFFD31B8930B}"/>
              </a:ext>
            </a:extLst>
          </p:cNvPr>
          <p:cNvPicPr>
            <a:picLocks noChangeAspect="1"/>
          </p:cNvPicPr>
          <p:nvPr/>
        </p:nvPicPr>
        <p:blipFill rotWithShape="1">
          <a:blip r:embed="rId5" cstate="screen">
            <a:alphaModFix amt="85000"/>
            <a:extLst>
              <a:ext uri="{28A0092B-C50C-407E-A947-70E740481C1C}">
                <a14:useLocalDpi xmlns:a14="http://schemas.microsoft.com/office/drawing/2010/main"/>
              </a:ext>
            </a:extLst>
          </a:blip>
          <a:srcRect/>
          <a:stretch/>
        </p:blipFill>
        <p:spPr>
          <a:xfrm>
            <a:off x="319568" y="424618"/>
            <a:ext cx="5928831" cy="6510251"/>
          </a:xfrm>
          <a:prstGeom prst="rect">
            <a:avLst/>
          </a:prstGeom>
          <a:effectLst>
            <a:softEdge rad="317500"/>
          </a:effectLst>
        </p:spPr>
      </p:pic>
      <p:sp>
        <p:nvSpPr>
          <p:cNvPr id="18" name="Title 17">
            <a:extLst>
              <a:ext uri="{FF2B5EF4-FFF2-40B4-BE49-F238E27FC236}">
                <a16:creationId xmlns:a16="http://schemas.microsoft.com/office/drawing/2014/main" id="{250D0D5A-4251-7A03-789F-C5399AEC0EB3}"/>
              </a:ext>
            </a:extLst>
          </p:cNvPr>
          <p:cNvSpPr>
            <a:spLocks noGrp="1"/>
          </p:cNvSpPr>
          <p:nvPr>
            <p:ph type="ctrTitle"/>
          </p:nvPr>
        </p:nvSpPr>
        <p:spPr>
          <a:xfrm>
            <a:off x="972057" y="651719"/>
            <a:ext cx="3927893" cy="1765384"/>
          </a:xfrm>
        </p:spPr>
        <p:txBody>
          <a:bodyPr>
            <a:normAutofit fontScale="90000"/>
          </a:bodyPr>
          <a:lstStyle/>
          <a:p>
            <a:r>
              <a:rPr lang="en-US" dirty="0"/>
              <a:t>Mental Health Support Survey</a:t>
            </a:r>
            <a:endParaRPr lang="en-IE" dirty="0"/>
          </a:p>
        </p:txBody>
      </p:sp>
      <p:sp>
        <p:nvSpPr>
          <p:cNvPr id="22" name="Title 28">
            <a:extLst>
              <a:ext uri="{FF2B5EF4-FFF2-40B4-BE49-F238E27FC236}">
                <a16:creationId xmlns:a16="http://schemas.microsoft.com/office/drawing/2014/main" id="{74D61C80-8948-857F-DACB-526FD452715A}"/>
              </a:ext>
            </a:extLst>
          </p:cNvPr>
          <p:cNvSpPr txBox="1">
            <a:spLocks/>
          </p:cNvSpPr>
          <p:nvPr/>
        </p:nvSpPr>
        <p:spPr>
          <a:xfrm>
            <a:off x="1935535" y="1122363"/>
            <a:ext cx="3927893" cy="2387600"/>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800" b="1" kern="1200">
                <a:solidFill>
                  <a:schemeClr val="bg1"/>
                </a:solidFill>
                <a:latin typeface="Constantia" panose="02030602050306030303" pitchFamily="18" charset="0"/>
                <a:ea typeface="+mj-ea"/>
                <a:cs typeface="+mj-cs"/>
              </a:defRPr>
            </a:lvl1pPr>
          </a:lstStyle>
          <a:p>
            <a:endParaRPr lang="en-IE">
              <a:latin typeface="Grifo M" panose="02050803090505060204" pitchFamily="18" charset="0"/>
              <a:ea typeface="Cambria" panose="02040503050406030204" pitchFamily="18" charset="0"/>
            </a:endParaRPr>
          </a:p>
        </p:txBody>
      </p:sp>
      <p:pic>
        <p:nvPicPr>
          <p:cNvPr id="24" name="Graphic 23">
            <a:extLst>
              <a:ext uri="{FF2B5EF4-FFF2-40B4-BE49-F238E27FC236}">
                <a16:creationId xmlns:a16="http://schemas.microsoft.com/office/drawing/2014/main" id="{CEAB65FB-3B21-7482-46D3-CF394C9750CC}"/>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43221" y="5643392"/>
            <a:ext cx="1152525" cy="505493"/>
          </a:xfrm>
          <a:prstGeom prst="rect">
            <a:avLst/>
          </a:prstGeom>
        </p:spPr>
      </p:pic>
      <p:sp>
        <p:nvSpPr>
          <p:cNvPr id="26" name="Subtitle 2">
            <a:extLst>
              <a:ext uri="{FF2B5EF4-FFF2-40B4-BE49-F238E27FC236}">
                <a16:creationId xmlns:a16="http://schemas.microsoft.com/office/drawing/2014/main" id="{AF6DA379-91BE-7A9A-F973-768C2A0DF38F}"/>
              </a:ext>
            </a:extLst>
          </p:cNvPr>
          <p:cNvSpPr txBox="1">
            <a:spLocks/>
          </p:cNvSpPr>
          <p:nvPr/>
        </p:nvSpPr>
        <p:spPr>
          <a:xfrm>
            <a:off x="897411" y="3816035"/>
            <a:ext cx="3995738" cy="86053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rgbClr val="0000CC"/>
              </a:buClr>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rgbClr val="0020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E" sz="1400" dirty="0">
                <a:solidFill>
                  <a:schemeClr val="bg1"/>
                </a:solidFill>
                <a:latin typeface="Franklin Gothic Book" panose="020B0503020102020204" pitchFamily="34" charset="0"/>
              </a:rPr>
              <a:t>Extract from a survey conducted by David McCarthy of Behaviour and Attitudes on behalf of Mental Health Ireland </a:t>
            </a:r>
          </a:p>
          <a:p>
            <a:pPr marL="0" indent="0">
              <a:buFont typeface="Arial" panose="020B0604020202020204" pitchFamily="34" charset="0"/>
              <a:buNone/>
            </a:pPr>
            <a:r>
              <a:rPr lang="en-IE" sz="1400" dirty="0">
                <a:solidFill>
                  <a:schemeClr val="bg1"/>
                </a:solidFill>
                <a:latin typeface="Franklin Gothic Book" panose="020B0503020102020204" pitchFamily="34" charset="0"/>
              </a:rPr>
              <a:t>January 2023</a:t>
            </a:r>
            <a:endParaRPr lang="en-IE" sz="1400" dirty="0">
              <a:latin typeface="Franklin Gothic Book" panose="020B0503020102020204" pitchFamily="34" charset="0"/>
            </a:endParaRPr>
          </a:p>
        </p:txBody>
      </p:sp>
      <p:sp>
        <p:nvSpPr>
          <p:cNvPr id="2" name="Title 17">
            <a:extLst>
              <a:ext uri="{FF2B5EF4-FFF2-40B4-BE49-F238E27FC236}">
                <a16:creationId xmlns:a16="http://schemas.microsoft.com/office/drawing/2014/main" id="{AFE40C35-5A4C-3A63-3B26-4F6423A72855}"/>
              </a:ext>
            </a:extLst>
          </p:cNvPr>
          <p:cNvSpPr txBox="1">
            <a:spLocks/>
          </p:cNvSpPr>
          <p:nvPr/>
        </p:nvSpPr>
        <p:spPr bwMode="black">
          <a:xfrm>
            <a:off x="943221" y="2685363"/>
            <a:ext cx="3927893" cy="976204"/>
          </a:xfrm>
          <a:prstGeom prst="rect">
            <a:avLst/>
          </a:prstGeom>
        </p:spPr>
        <p:txBody>
          <a:bodyPr vert="horz" lIns="0" tIns="0" rIns="0" bIns="0" rtlCol="0" anchor="b">
            <a:normAutofit fontScale="90000" lnSpcReduction="20000"/>
          </a:bodyPr>
          <a:lstStyle>
            <a:lvl1pPr algn="l" defTabSz="914400" rtl="0" eaLnBrk="1" latinLnBrk="0" hangingPunct="1">
              <a:lnSpc>
                <a:spcPct val="90000"/>
              </a:lnSpc>
              <a:spcBef>
                <a:spcPct val="0"/>
              </a:spcBef>
              <a:buNone/>
              <a:defRPr sz="4800" b="1" kern="1200" spc="-30" baseline="0">
                <a:solidFill>
                  <a:schemeClr val="bg1"/>
                </a:solidFill>
                <a:latin typeface="Cambria" panose="02040503050406030204" pitchFamily="18" charset="0"/>
                <a:ea typeface="Cambria" panose="02040503050406030204" pitchFamily="18" charset="0"/>
                <a:cs typeface="+mj-cs"/>
              </a:defRPr>
            </a:lvl1pPr>
          </a:lstStyle>
          <a:p>
            <a:r>
              <a:rPr lang="en-US" dirty="0"/>
              <a:t>Mental Health Ireland </a:t>
            </a:r>
            <a:endParaRPr lang="en-IE" dirty="0"/>
          </a:p>
        </p:txBody>
      </p:sp>
      <p:sp>
        <p:nvSpPr>
          <p:cNvPr id="7" name="Rectangle 6">
            <a:extLst>
              <a:ext uri="{FF2B5EF4-FFF2-40B4-BE49-F238E27FC236}">
                <a16:creationId xmlns:a16="http://schemas.microsoft.com/office/drawing/2014/main" id="{A792C022-FEC6-50DC-4244-CA9F26F4646F}"/>
              </a:ext>
            </a:extLst>
          </p:cNvPr>
          <p:cNvSpPr/>
          <p:nvPr/>
        </p:nvSpPr>
        <p:spPr>
          <a:xfrm>
            <a:off x="2378409" y="5471797"/>
            <a:ext cx="1279191" cy="814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err="1">
              <a:solidFill>
                <a:schemeClr val="bg1"/>
              </a:solidFill>
            </a:endParaRPr>
          </a:p>
        </p:txBody>
      </p:sp>
      <p:pic>
        <p:nvPicPr>
          <p:cNvPr id="17" name="Picture 16">
            <a:extLst>
              <a:ext uri="{FF2B5EF4-FFF2-40B4-BE49-F238E27FC236}">
                <a16:creationId xmlns:a16="http://schemas.microsoft.com/office/drawing/2014/main" id="{F84F0C81-BBAF-3A58-B398-4420238AD1F7}"/>
              </a:ext>
            </a:extLst>
          </p:cNvPr>
          <p:cNvPicPr>
            <a:picLocks noChangeAspect="1"/>
          </p:cNvPicPr>
          <p:nvPr/>
        </p:nvPicPr>
        <p:blipFill>
          <a:blip r:embed="rId8"/>
          <a:stretch>
            <a:fillRect/>
          </a:stretch>
        </p:blipFill>
        <p:spPr>
          <a:xfrm>
            <a:off x="2434757" y="5693278"/>
            <a:ext cx="1166494" cy="371740"/>
          </a:xfrm>
          <a:prstGeom prst="rect">
            <a:avLst/>
          </a:prstGeom>
        </p:spPr>
      </p:pic>
    </p:spTree>
    <p:extLst>
      <p:ext uri="{BB962C8B-B14F-4D97-AF65-F5344CB8AC3E}">
        <p14:creationId xmlns:p14="http://schemas.microsoft.com/office/powerpoint/2010/main" val="4122229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DF6756BD-D2DB-4B70-BD1D-5120B377CF01}"/>
              </a:ext>
            </a:extLst>
          </p:cNvPr>
          <p:cNvSpPr>
            <a:spLocks noGrp="1"/>
          </p:cNvSpPr>
          <p:nvPr>
            <p:ph type="body" sz="quarter" idx="49"/>
          </p:nvPr>
        </p:nvSpPr>
        <p:spPr>
          <a:xfrm>
            <a:off x="258898" y="1001699"/>
            <a:ext cx="6829140" cy="323941"/>
          </a:xfrm>
        </p:spPr>
        <p:txBody>
          <a:bodyPr/>
          <a:lstStyle/>
          <a:p>
            <a:r>
              <a:rPr lang="en-IE" dirty="0"/>
              <a:t>Base: All adults 18+ n – 1,030</a:t>
            </a:r>
          </a:p>
        </p:txBody>
      </p:sp>
      <p:sp>
        <p:nvSpPr>
          <p:cNvPr id="7" name="Title 6">
            <a:extLst>
              <a:ext uri="{FF2B5EF4-FFF2-40B4-BE49-F238E27FC236}">
                <a16:creationId xmlns:a16="http://schemas.microsoft.com/office/drawing/2014/main" id="{646D1AFA-A335-4C46-9064-0B3DCD682FB1}"/>
              </a:ext>
            </a:extLst>
          </p:cNvPr>
          <p:cNvSpPr>
            <a:spLocks noGrp="1"/>
          </p:cNvSpPr>
          <p:nvPr>
            <p:ph type="title"/>
          </p:nvPr>
        </p:nvSpPr>
        <p:spPr>
          <a:xfrm>
            <a:off x="258897" y="234334"/>
            <a:ext cx="10631709" cy="370620"/>
          </a:xfrm>
        </p:spPr>
        <p:txBody>
          <a:bodyPr/>
          <a:lstStyle/>
          <a:p>
            <a:r>
              <a:rPr lang="en-IE" dirty="0"/>
              <a:t>Resources that would help people feels more comfortable/confident in having a conversation with a friend who needed help. </a:t>
            </a:r>
            <a:endParaRPr lang="en-IE" b="0" dirty="0"/>
          </a:p>
        </p:txBody>
      </p:sp>
      <p:sp>
        <p:nvSpPr>
          <p:cNvPr id="16" name="Text Placeholder 15">
            <a:extLst>
              <a:ext uri="{FF2B5EF4-FFF2-40B4-BE49-F238E27FC236}">
                <a16:creationId xmlns:a16="http://schemas.microsoft.com/office/drawing/2014/main" id="{435BBDE4-777E-4F6E-8B12-511738A03723}"/>
              </a:ext>
            </a:extLst>
          </p:cNvPr>
          <p:cNvSpPr>
            <a:spLocks noGrp="1"/>
          </p:cNvSpPr>
          <p:nvPr>
            <p:ph type="body" sz="quarter" idx="60"/>
          </p:nvPr>
        </p:nvSpPr>
        <p:spPr>
          <a:xfrm>
            <a:off x="910494" y="6562022"/>
            <a:ext cx="8831629" cy="382760"/>
          </a:xfrm>
        </p:spPr>
        <p:txBody>
          <a:bodyPr/>
          <a:lstStyle/>
          <a:p>
            <a:r>
              <a:rPr lang="en-IE" dirty="0">
                <a:latin typeface="Franklin Gothic Book" panose="020B0503020102020204" pitchFamily="34" charset="0"/>
                <a:cs typeface="Arial" panose="020B0604020202020204" pitchFamily="34" charset="0"/>
              </a:rPr>
              <a:t>Q.8 What might help you feel more comfortable or confident in having a conversation with a friend who was worried? Can select more than one.</a:t>
            </a:r>
            <a:endParaRPr lang="en-GB" dirty="0">
              <a:latin typeface="Franklin Gothic Book" panose="020B05030201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D6B6C5ED-3971-44A4-3A09-48B4D9A7D3D4}"/>
              </a:ext>
            </a:extLst>
          </p:cNvPr>
          <p:cNvGraphicFramePr>
            <a:graphicFrameLocks noGrp="1"/>
          </p:cNvGraphicFramePr>
          <p:nvPr>
            <p:extLst>
              <p:ext uri="{D42A27DB-BD31-4B8C-83A1-F6EECF244321}">
                <p14:modId xmlns:p14="http://schemas.microsoft.com/office/powerpoint/2010/main" val="3288076268"/>
              </p:ext>
            </p:extLst>
          </p:nvPr>
        </p:nvGraphicFramePr>
        <p:xfrm>
          <a:off x="9733370" y="1689735"/>
          <a:ext cx="491072" cy="181383"/>
        </p:xfrm>
        <a:graphic>
          <a:graphicData uri="http://schemas.openxmlformats.org/drawingml/2006/table">
            <a:tbl>
              <a:tblPr>
                <a:tableStyleId>{5C22544A-7EE6-4342-B048-85BDC9FD1C3A}</a:tableStyleId>
              </a:tblPr>
              <a:tblGrid>
                <a:gridCol w="491072">
                  <a:extLst>
                    <a:ext uri="{9D8B030D-6E8A-4147-A177-3AD203B41FA5}">
                      <a16:colId xmlns:a16="http://schemas.microsoft.com/office/drawing/2014/main" val="20000"/>
                    </a:ext>
                  </a:extLst>
                </a:gridCol>
              </a:tblGrid>
              <a:tr h="181383">
                <a:tc>
                  <a:txBody>
                    <a:bodyPr/>
                    <a:lstStyle/>
                    <a:p>
                      <a:pPr algn="ctr" fontAlgn="t"/>
                      <a:r>
                        <a:rPr lang="en-IE" sz="1000" b="0" i="0" u="none" strike="noStrike" kern="1200" dirty="0">
                          <a:solidFill>
                            <a:schemeClr val="tx1"/>
                          </a:solidFill>
                          <a:effectLst/>
                          <a:latin typeface="+mn-lt"/>
                          <a:ea typeface="+mn-ea"/>
                          <a:cs typeface="+mn-cs"/>
                        </a:rPr>
                        <a:t>%</a:t>
                      </a:r>
                    </a:p>
                  </a:txBody>
                  <a:tcPr marL="8637" marR="8637" marT="863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Chart 4">
            <a:extLst>
              <a:ext uri="{FF2B5EF4-FFF2-40B4-BE49-F238E27FC236}">
                <a16:creationId xmlns:a16="http://schemas.microsoft.com/office/drawing/2014/main" id="{837DDDDA-0E3C-3E94-90D3-597FB38033EE}"/>
              </a:ext>
            </a:extLst>
          </p:cNvPr>
          <p:cNvGraphicFramePr/>
          <p:nvPr>
            <p:custDataLst>
              <p:tags r:id="rId1"/>
            </p:custDataLst>
            <p:extLst>
              <p:ext uri="{D42A27DB-BD31-4B8C-83A1-F6EECF244321}">
                <p14:modId xmlns:p14="http://schemas.microsoft.com/office/powerpoint/2010/main" val="2457589986"/>
              </p:ext>
            </p:extLst>
          </p:nvPr>
        </p:nvGraphicFramePr>
        <p:xfrm>
          <a:off x="432079" y="1689735"/>
          <a:ext cx="10904402" cy="469861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E959AD6A-E89E-2DD4-31D8-6F2B00340D20}"/>
              </a:ext>
            </a:extLst>
          </p:cNvPr>
          <p:cNvSpPr txBox="1"/>
          <p:nvPr/>
        </p:nvSpPr>
        <p:spPr>
          <a:xfrm>
            <a:off x="0" y="5748717"/>
            <a:ext cx="12192000" cy="266298"/>
          </a:xfrm>
          <a:prstGeom prst="parallelogram">
            <a:avLst>
              <a:gd name="adj" fmla="val 0"/>
            </a:avLst>
          </a:prstGeom>
          <a:solidFill>
            <a:schemeClr val="accent1"/>
          </a:solidFill>
        </p:spPr>
        <p:txBody>
          <a:bodyPr wrap="square" lIns="44308" tIns="0" rIns="44308" bIns="0" rtlCol="0" anchor="t">
            <a:spAutoFit/>
          </a:bodyPr>
          <a:lstStyle/>
          <a:p>
            <a:pPr algn="ctr"/>
            <a:r>
              <a:rPr lang="en-US" sz="1450" b="1" dirty="0">
                <a:solidFill>
                  <a:schemeClr val="bg1"/>
                </a:solidFill>
              </a:rPr>
              <a:t>There is a very high level of support for the three resources mentioned with general information mentioned marginally more. </a:t>
            </a:r>
            <a:endParaRPr lang="en-GB" sz="1477" b="1" dirty="0">
              <a:solidFill>
                <a:schemeClr val="bg1"/>
              </a:solidFill>
              <a:latin typeface="+mn-lt"/>
            </a:endParaRPr>
          </a:p>
        </p:txBody>
      </p:sp>
    </p:spTree>
    <p:extLst>
      <p:ext uri="{BB962C8B-B14F-4D97-AF65-F5344CB8AC3E}">
        <p14:creationId xmlns:p14="http://schemas.microsoft.com/office/powerpoint/2010/main" val="427738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3864DF30-A7B8-D3F1-791C-448D4A0F65DB}"/>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0" y="0"/>
            <a:ext cx="12192000" cy="6959599"/>
          </a:xfrm>
        </p:spPr>
      </p:pic>
      <p:sp>
        <p:nvSpPr>
          <p:cNvPr id="3" name="Rectangle 2">
            <a:extLst>
              <a:ext uri="{FF2B5EF4-FFF2-40B4-BE49-F238E27FC236}">
                <a16:creationId xmlns:a16="http://schemas.microsoft.com/office/drawing/2014/main" id="{9DF103B9-560B-4B5C-76A9-D0DEE608770F}"/>
              </a:ext>
            </a:extLst>
          </p:cNvPr>
          <p:cNvSpPr/>
          <p:nvPr/>
        </p:nvSpPr>
        <p:spPr>
          <a:xfrm>
            <a:off x="0" y="5104790"/>
            <a:ext cx="12192000" cy="18548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err="1">
              <a:solidFill>
                <a:schemeClr val="bg1"/>
              </a:solidFill>
            </a:endParaRPr>
          </a:p>
        </p:txBody>
      </p:sp>
      <p:pic>
        <p:nvPicPr>
          <p:cNvPr id="5" name="Picture 4" descr="A picture containing dark, ocean floor&#10;&#10;Description automatically generated">
            <a:extLst>
              <a:ext uri="{FF2B5EF4-FFF2-40B4-BE49-F238E27FC236}">
                <a16:creationId xmlns:a16="http://schemas.microsoft.com/office/drawing/2014/main" id="{920872F8-1AEA-F2A1-7E21-3299AF39BDEE}"/>
              </a:ext>
            </a:extLst>
          </p:cNvPr>
          <p:cNvPicPr>
            <a:picLocks noChangeAspect="1"/>
          </p:cNvPicPr>
          <p:nvPr/>
        </p:nvPicPr>
        <p:blipFill rotWithShape="1">
          <a:blip r:embed="rId4" cstate="email">
            <a:alphaModFix amt="85000"/>
            <a:extLst>
              <a:ext uri="{28A0092B-C50C-407E-A947-70E740481C1C}">
                <a14:useLocalDpi xmlns:a14="http://schemas.microsoft.com/office/drawing/2010/main"/>
              </a:ext>
            </a:extLst>
          </a:blip>
          <a:srcRect/>
          <a:stretch/>
        </p:blipFill>
        <p:spPr>
          <a:xfrm rot="16200000">
            <a:off x="5261002" y="-156211"/>
            <a:ext cx="1902934" cy="12424936"/>
          </a:xfrm>
          <a:prstGeom prst="rect">
            <a:avLst/>
          </a:prstGeom>
        </p:spPr>
      </p:pic>
      <p:pic>
        <p:nvPicPr>
          <p:cNvPr id="8" name="Picture 7">
            <a:extLst>
              <a:ext uri="{FF2B5EF4-FFF2-40B4-BE49-F238E27FC236}">
                <a16:creationId xmlns:a16="http://schemas.microsoft.com/office/drawing/2014/main" id="{DB900565-E49C-3FE7-4CC3-9632F52A920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0098" t="27042" r="29832" b="37530"/>
          <a:stretch/>
        </p:blipFill>
        <p:spPr>
          <a:xfrm rot="605278">
            <a:off x="9125671" y="2440543"/>
            <a:ext cx="4759146" cy="5160028"/>
          </a:xfrm>
          <a:prstGeom prst="rect">
            <a:avLst/>
          </a:prstGeom>
          <a:effectLst>
            <a:outerShdw blurRad="50800" dist="38100" dir="2700000" algn="tl" rotWithShape="0">
              <a:prstClr val="black">
                <a:alpha val="40000"/>
              </a:prstClr>
            </a:outerShdw>
          </a:effectLst>
        </p:spPr>
      </p:pic>
      <p:sp>
        <p:nvSpPr>
          <p:cNvPr id="9" name="Text Placeholder 8">
            <a:extLst>
              <a:ext uri="{FF2B5EF4-FFF2-40B4-BE49-F238E27FC236}">
                <a16:creationId xmlns:a16="http://schemas.microsoft.com/office/drawing/2014/main" id="{211F407E-8CB5-9568-F7A3-6BFA3773B7C1}"/>
              </a:ext>
            </a:extLst>
          </p:cNvPr>
          <p:cNvSpPr txBox="1">
            <a:spLocks/>
          </p:cNvSpPr>
          <p:nvPr/>
        </p:nvSpPr>
        <p:spPr bwMode="black">
          <a:xfrm>
            <a:off x="662694" y="5705365"/>
            <a:ext cx="5433306" cy="481043"/>
          </a:xfrm>
          <a:prstGeom prst="rect">
            <a:avLst/>
          </a:prstGeom>
        </p:spPr>
        <p:txBody>
          <a:bodyPr vert="horz" lIns="0" tIns="0" rIns="0" bIns="0" rtlCol="0">
            <a:noAutofit/>
          </a:bodyPr>
          <a:lstStyle>
            <a:lvl1pPr marL="0" indent="0" algn="l" defTabSz="914400" rtl="0" eaLnBrk="1" latinLnBrk="0" hangingPunct="1">
              <a:lnSpc>
                <a:spcPct val="95000"/>
              </a:lnSpc>
              <a:spcBef>
                <a:spcPts val="0"/>
              </a:spcBef>
              <a:spcAft>
                <a:spcPts val="1200"/>
              </a:spcAft>
              <a:buFont typeface="Arial" panose="020B0604020202020204" pitchFamily="34" charset="0"/>
              <a:buNone/>
              <a:defRPr sz="4000" b="1" kern="1200">
                <a:solidFill>
                  <a:schemeClr val="bg1"/>
                </a:solidFill>
                <a:latin typeface="Cambria" panose="02040503050406030204" pitchFamily="18" charset="0"/>
                <a:ea typeface="Cambria" panose="02040503050406030204" pitchFamily="18" charset="0"/>
                <a:cs typeface="+mn-cs"/>
              </a:defRPr>
            </a:lvl1pPr>
            <a:lvl2pPr marL="0" indent="0" algn="l" defTabSz="914400" rtl="0" eaLnBrk="1" latinLnBrk="0" hangingPunct="1">
              <a:lnSpc>
                <a:spcPct val="95000"/>
              </a:lnSpc>
              <a:spcBef>
                <a:spcPts val="0"/>
              </a:spcBef>
              <a:spcAft>
                <a:spcPts val="0"/>
              </a:spcAft>
              <a:buFont typeface="Arial" panose="020B0604020202020204" pitchFamily="34" charset="0"/>
              <a:buNone/>
              <a:defRPr sz="1600" b="0" kern="1200">
                <a:solidFill>
                  <a:schemeClr val="tx1"/>
                </a:solidFill>
                <a:latin typeface="Franklin Gothic Book" panose="020B0503020102020204" pitchFamily="34" charset="0"/>
                <a:ea typeface="+mn-ea"/>
                <a:cs typeface="+mn-cs"/>
              </a:defRPr>
            </a:lvl2pPr>
            <a:lvl3pPr marL="0" indent="0" algn="l" defTabSz="914400" rtl="0" eaLnBrk="1" latinLnBrk="0" hangingPunct="1">
              <a:lnSpc>
                <a:spcPct val="95000"/>
              </a:lnSpc>
              <a:spcBef>
                <a:spcPts val="0"/>
              </a:spcBef>
              <a:spcAft>
                <a:spcPts val="2100"/>
              </a:spcAft>
              <a:buFont typeface="TESCO Modern" panose="02000506030000020004" pitchFamily="2" charset="0"/>
              <a:buNone/>
              <a:defRPr sz="1600" kern="1200">
                <a:solidFill>
                  <a:schemeClr val="tx1"/>
                </a:solidFill>
                <a:latin typeface="Franklin Gothic Book" panose="020B0503020102020204" pitchFamily="34" charset="0"/>
                <a:ea typeface="+mn-ea"/>
                <a:cs typeface="+mn-cs"/>
              </a:defRPr>
            </a:lvl3pPr>
            <a:lvl4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kern="1200">
                <a:solidFill>
                  <a:schemeClr val="tx1"/>
                </a:solidFill>
                <a:latin typeface="Franklin Gothic Book" panose="020B0503020102020204" pitchFamily="34" charset="0"/>
                <a:ea typeface="+mn-ea"/>
                <a:cs typeface="+mn-cs"/>
              </a:defRPr>
            </a:lvl4pPr>
            <a:lvl5pPr marL="0" indent="0" algn="l" defTabSz="914400" rtl="0" eaLnBrk="1" latinLnBrk="0" hangingPunct="1">
              <a:lnSpc>
                <a:spcPct val="90000"/>
              </a:lnSpc>
              <a:spcBef>
                <a:spcPts val="0"/>
              </a:spcBef>
              <a:spcAft>
                <a:spcPts val="1800"/>
              </a:spcAft>
              <a:buFont typeface="+mj-lt"/>
              <a:buNone/>
              <a:tabLst>
                <a:tab pos="90488" algn="l"/>
              </a:tabLst>
              <a:defRPr sz="16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a:t>Key Highlights</a:t>
            </a:r>
          </a:p>
          <a:p>
            <a:r>
              <a:rPr lang="en-IE"/>
              <a:t> </a:t>
            </a:r>
          </a:p>
        </p:txBody>
      </p:sp>
    </p:spTree>
    <p:extLst>
      <p:ext uri="{BB962C8B-B14F-4D97-AF65-F5344CB8AC3E}">
        <p14:creationId xmlns:p14="http://schemas.microsoft.com/office/powerpoint/2010/main" val="31408587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4DC79E1-F3A2-059E-E26A-12280196DB82}"/>
              </a:ext>
            </a:extLst>
          </p:cNvPr>
          <p:cNvSpPr/>
          <p:nvPr/>
        </p:nvSpPr>
        <p:spPr>
          <a:xfrm>
            <a:off x="6366741" y="1192946"/>
            <a:ext cx="5025588" cy="23702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endParaRPr lang="en-IE" sz="160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21F6D608-E130-BB04-0FBD-F93A252760D8}"/>
              </a:ext>
            </a:extLst>
          </p:cNvPr>
          <p:cNvSpPr/>
          <p:nvPr/>
        </p:nvSpPr>
        <p:spPr>
          <a:xfrm>
            <a:off x="789586" y="1192946"/>
            <a:ext cx="5025588" cy="23702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endParaRPr lang="en-IE" sz="160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495210C-1BFE-DE24-3DA4-D43E4D5B37BD}"/>
              </a:ext>
            </a:extLst>
          </p:cNvPr>
          <p:cNvSpPr/>
          <p:nvPr/>
        </p:nvSpPr>
        <p:spPr>
          <a:xfrm>
            <a:off x="767050" y="1612832"/>
            <a:ext cx="5048124" cy="2246769"/>
          </a:xfrm>
          <a:prstGeom prst="rect">
            <a:avLst/>
          </a:prstGeom>
          <a:ln>
            <a:noFill/>
          </a:ln>
        </p:spPr>
        <p:txBody>
          <a:bodyPr wrap="square" anchor="t">
            <a:spAutoFit/>
          </a:bodyPr>
          <a:lstStyle/>
          <a:p>
            <a:pPr marL="325903" indent="-325903" defTabSz="1125277" eaLnBrk="0" hangingPunct="0">
              <a:spcAft>
                <a:spcPts val="600"/>
              </a:spcAft>
              <a:buClr>
                <a:schemeClr val="tx2"/>
              </a:buClr>
              <a:buFont typeface="Arial" panose="020B0604020202020204" pitchFamily="34" charset="0"/>
              <a:buChar char="•"/>
              <a:defRPr/>
            </a:pPr>
            <a:r>
              <a:rPr lang="en-US" sz="1100" b="1" dirty="0">
                <a:solidFill>
                  <a:schemeClr val="tx1">
                    <a:lumMod val="75000"/>
                    <a:lumOff val="25000"/>
                  </a:schemeClr>
                </a:solidFill>
                <a:latin typeface="Arial" panose="020B0604020202020204" pitchFamily="34" charset="0"/>
                <a:cs typeface="Arial" panose="020B0604020202020204" pitchFamily="34" charset="0"/>
              </a:rPr>
              <a:t>A quarter of respondents have six or more people they can turn to if they had a serious problem, while half say they have three to five people they can turn to.</a:t>
            </a:r>
          </a:p>
          <a:p>
            <a:pPr marL="325903" indent="-325903" defTabSz="1125277" eaLnBrk="0" hangingPunct="0">
              <a:spcAft>
                <a:spcPts val="600"/>
              </a:spcAft>
              <a:buClr>
                <a:schemeClr val="tx2"/>
              </a:buClr>
              <a:buFont typeface="Arial" panose="020B0604020202020204" pitchFamily="34" charset="0"/>
              <a:buChar char="•"/>
              <a:defRPr/>
            </a:pPr>
            <a:r>
              <a:rPr lang="en-US" sz="1100" b="1" kern="0" dirty="0">
                <a:solidFill>
                  <a:schemeClr val="tx1">
                    <a:lumMod val="75000"/>
                    <a:lumOff val="25000"/>
                  </a:schemeClr>
                </a:solidFill>
                <a:latin typeface="Arial" panose="020B0604020202020204" pitchFamily="34" charset="0"/>
                <a:cs typeface="Arial" panose="020B0604020202020204" pitchFamily="34" charset="0"/>
              </a:rPr>
              <a:t>A quarter of respondents are reliant on just one or two people and 3% said they have no one to turn to. </a:t>
            </a:r>
          </a:p>
          <a:p>
            <a:pPr marL="325903" indent="-325903" defTabSz="1125277" eaLnBrk="0" hangingPunct="0">
              <a:spcAft>
                <a:spcPts val="600"/>
              </a:spcAft>
              <a:buClr>
                <a:schemeClr val="tx2"/>
              </a:buClr>
              <a:buFont typeface="Arial" panose="020B0604020202020204" pitchFamily="34" charset="0"/>
              <a:buChar char="•"/>
              <a:defRPr/>
            </a:pPr>
            <a:r>
              <a:rPr lang="en-US" sz="1100" b="1" kern="0" dirty="0">
                <a:solidFill>
                  <a:schemeClr val="tx1">
                    <a:lumMod val="75000"/>
                    <a:lumOff val="25000"/>
                  </a:schemeClr>
                </a:solidFill>
                <a:latin typeface="Arial" panose="020B0604020202020204" pitchFamily="34" charset="0"/>
                <a:cs typeface="Arial" panose="020B0604020202020204" pitchFamily="34" charset="0"/>
              </a:rPr>
              <a:t>Overall, a positive finding is that more than three quarters of people have moderate or strong social support.</a:t>
            </a:r>
          </a:p>
          <a:p>
            <a:pPr marL="325903" indent="-325903" defTabSz="1125277" eaLnBrk="0" hangingPunct="0">
              <a:spcAft>
                <a:spcPts val="600"/>
              </a:spcAft>
              <a:buClr>
                <a:schemeClr val="tx2"/>
              </a:buClr>
              <a:buFont typeface="Arial" panose="020B0604020202020204" pitchFamily="34" charset="0"/>
              <a:buChar char="•"/>
              <a:defRPr/>
            </a:pPr>
            <a:r>
              <a:rPr lang="en-US" sz="1100" b="1" kern="0" dirty="0">
                <a:solidFill>
                  <a:schemeClr val="tx1">
                    <a:lumMod val="75000"/>
                    <a:lumOff val="25000"/>
                  </a:schemeClr>
                </a:solidFill>
                <a:latin typeface="Arial" panose="020B0604020202020204" pitchFamily="34" charset="0"/>
                <a:cs typeface="Arial" panose="020B0604020202020204" pitchFamily="34" charset="0"/>
              </a:rPr>
              <a:t>However, about one in five people have poor social support.</a:t>
            </a:r>
          </a:p>
          <a:p>
            <a:pPr marL="325903" indent="-325903" defTabSz="1125277" eaLnBrk="0" hangingPunct="0">
              <a:spcAft>
                <a:spcPts val="1200"/>
              </a:spcAft>
              <a:buClr>
                <a:schemeClr val="tx2"/>
              </a:buClr>
              <a:buFont typeface="Arial" panose="020B0604020202020204" pitchFamily="34" charset="0"/>
              <a:buChar char="•"/>
              <a:defRPr/>
            </a:pPr>
            <a:endParaRPr lang="en-US" sz="1100" b="1" kern="0" dirty="0">
              <a:solidFill>
                <a:schemeClr val="tx1">
                  <a:lumMod val="75000"/>
                  <a:lumOff val="25000"/>
                </a:schemeClr>
              </a:solidFill>
              <a:latin typeface="Arial" panose="020B0604020202020204" pitchFamily="34" charset="0"/>
              <a:cs typeface="Arial" panose="020B0604020202020204" pitchFamily="34" charset="0"/>
            </a:endParaRPr>
          </a:p>
          <a:p>
            <a:pPr marL="325903" indent="-325903" defTabSz="1125277" eaLnBrk="0" hangingPunct="0">
              <a:spcAft>
                <a:spcPts val="1200"/>
              </a:spcAft>
              <a:buClr>
                <a:schemeClr val="tx2"/>
              </a:buClr>
              <a:buFont typeface="Arial" panose="020B0604020202020204" pitchFamily="34" charset="0"/>
              <a:buChar char="•"/>
              <a:defRPr/>
            </a:pPr>
            <a:endParaRPr lang="en-US" sz="1100" b="1" kern="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435A718-5B0E-AFDC-8F29-004E79E37CAA}"/>
              </a:ext>
            </a:extLst>
          </p:cNvPr>
          <p:cNvSpPr txBox="1"/>
          <p:nvPr/>
        </p:nvSpPr>
        <p:spPr>
          <a:xfrm>
            <a:off x="707395" y="1251360"/>
            <a:ext cx="4930160" cy="307777"/>
          </a:xfrm>
          <a:prstGeom prst="rect">
            <a:avLst/>
          </a:prstGeom>
          <a:noFill/>
        </p:spPr>
        <p:txBody>
          <a:bodyPr wrap="square" rtlCol="0">
            <a:spAutoFit/>
          </a:bodyPr>
          <a:lstStyle/>
          <a:p>
            <a:pPr algn="ctr"/>
            <a:r>
              <a:rPr lang="en-US" sz="1400" b="1" u="sng" dirty="0">
                <a:solidFill>
                  <a:schemeClr val="tx1">
                    <a:lumMod val="75000"/>
                    <a:lumOff val="25000"/>
                  </a:schemeClr>
                </a:solidFill>
                <a:latin typeface="Arial" panose="020B0604020202020204" pitchFamily="34" charset="0"/>
                <a:cs typeface="Arial" panose="020B0604020202020204" pitchFamily="34" charset="0"/>
              </a:rPr>
              <a:t>Having a support network if you have a problem</a:t>
            </a:r>
            <a:endParaRPr lang="en-IE" sz="1400" b="1" u="sng"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9DE08E1E-50DB-5368-9635-F5561987DAA0}"/>
              </a:ext>
            </a:extLst>
          </p:cNvPr>
          <p:cNvSpPr/>
          <p:nvPr/>
        </p:nvSpPr>
        <p:spPr>
          <a:xfrm>
            <a:off x="6366741" y="1664628"/>
            <a:ext cx="5025588" cy="2416046"/>
          </a:xfrm>
          <a:prstGeom prst="rect">
            <a:avLst/>
          </a:prstGeom>
          <a:ln>
            <a:noFill/>
          </a:ln>
        </p:spPr>
        <p:txBody>
          <a:bodyPr wrap="square" anchor="t">
            <a:spAutoFit/>
          </a:bodyPr>
          <a:lstStyle/>
          <a:p>
            <a:pPr marL="325903" indent="-325903" defTabSz="1125277" eaLnBrk="0" hangingPunct="0">
              <a:spcAft>
                <a:spcPts val="1200"/>
              </a:spcAft>
              <a:buClr>
                <a:schemeClr val="tx2"/>
              </a:buClr>
              <a:buFont typeface="Arial" panose="020B0604020202020204" pitchFamily="34" charset="0"/>
              <a:buChar char="•"/>
              <a:defRPr/>
            </a:pPr>
            <a:r>
              <a:rPr lang="en-US" sz="1100" b="1" kern="0" dirty="0">
                <a:solidFill>
                  <a:schemeClr val="tx1">
                    <a:lumMod val="75000"/>
                    <a:lumOff val="25000"/>
                  </a:schemeClr>
                </a:solidFill>
                <a:latin typeface="Arial" panose="020B0604020202020204" pitchFamily="34" charset="0"/>
                <a:cs typeface="Arial" panose="020B0604020202020204" pitchFamily="34" charset="0"/>
              </a:rPr>
              <a:t>Family plays a crucial role when it comes to seeking help about </a:t>
            </a:r>
            <a:r>
              <a:rPr lang="en-US" sz="1100" b="1" u="sng" kern="0" dirty="0">
                <a:solidFill>
                  <a:schemeClr val="tx1">
                    <a:lumMod val="75000"/>
                    <a:lumOff val="25000"/>
                  </a:schemeClr>
                </a:solidFill>
                <a:latin typeface="Arial" panose="020B0604020202020204" pitchFamily="34" charset="0"/>
                <a:cs typeface="Arial" panose="020B0604020202020204" pitchFamily="34" charset="0"/>
              </a:rPr>
              <a:t>everyday concerns</a:t>
            </a:r>
            <a:r>
              <a:rPr lang="en-US" sz="1100" b="1" kern="0" dirty="0">
                <a:solidFill>
                  <a:schemeClr val="tx1">
                    <a:lumMod val="75000"/>
                    <a:lumOff val="25000"/>
                  </a:schemeClr>
                </a:solidFill>
                <a:latin typeface="Arial" panose="020B0604020202020204" pitchFamily="34" charset="0"/>
                <a:cs typeface="Arial" panose="020B0604020202020204" pitchFamily="34" charset="0"/>
              </a:rPr>
              <a:t>, after that friends and Doctor/GP also feature prominently. </a:t>
            </a:r>
          </a:p>
          <a:p>
            <a:pPr marL="325903" indent="-325903" defTabSz="1125277" eaLnBrk="0" hangingPunct="0">
              <a:spcAft>
                <a:spcPts val="1200"/>
              </a:spcAft>
              <a:buClr>
                <a:schemeClr val="tx2"/>
              </a:buClr>
              <a:buFont typeface="Arial" panose="020B0604020202020204" pitchFamily="34" charset="0"/>
              <a:buChar char="•"/>
              <a:defRPr/>
            </a:pPr>
            <a:r>
              <a:rPr lang="en-US" sz="1100" b="1" dirty="0">
                <a:solidFill>
                  <a:schemeClr val="tx1">
                    <a:lumMod val="75000"/>
                    <a:lumOff val="25000"/>
                  </a:schemeClr>
                </a:solidFill>
                <a:latin typeface="Arial" panose="020B0604020202020204" pitchFamily="34" charset="0"/>
                <a:cs typeface="Arial" panose="020B0604020202020204" pitchFamily="34" charset="0"/>
              </a:rPr>
              <a:t>When asked specifically about seeking help in relation to </a:t>
            </a:r>
            <a:r>
              <a:rPr lang="en-US" sz="1100" b="1" u="sng" dirty="0">
                <a:solidFill>
                  <a:schemeClr val="tx1">
                    <a:lumMod val="75000"/>
                    <a:lumOff val="25000"/>
                  </a:schemeClr>
                </a:solidFill>
                <a:latin typeface="Arial" panose="020B0604020202020204" pitchFamily="34" charset="0"/>
                <a:cs typeface="Arial" panose="020B0604020202020204" pitchFamily="34" charset="0"/>
              </a:rPr>
              <a:t>anxiety and depression</a:t>
            </a:r>
            <a:r>
              <a:rPr lang="en-US" sz="1100" b="1" dirty="0">
                <a:solidFill>
                  <a:schemeClr val="tx1">
                    <a:lumMod val="75000"/>
                    <a:lumOff val="25000"/>
                  </a:schemeClr>
                </a:solidFill>
                <a:latin typeface="Arial" panose="020B0604020202020204" pitchFamily="34" charset="0"/>
                <a:cs typeface="Arial" panose="020B0604020202020204" pitchFamily="34" charset="0"/>
              </a:rPr>
              <a:t> Family and friends are again key but Doctor/GP and Mental help professionals move up the list of channels likely to use compared to everyday concerns. Those with just one or two people they can rely on are significantly less likely to seek help from professionals. </a:t>
            </a:r>
          </a:p>
          <a:p>
            <a:pPr marL="325903" indent="-325903" defTabSz="1125277" eaLnBrk="0" hangingPunct="0">
              <a:spcAft>
                <a:spcPts val="1200"/>
              </a:spcAft>
              <a:buClr>
                <a:schemeClr val="tx2"/>
              </a:buClr>
              <a:buFont typeface="Arial" panose="020B0604020202020204" pitchFamily="34" charset="0"/>
              <a:buChar char="•"/>
              <a:defRPr/>
            </a:pPr>
            <a:endParaRPr lang="en-US" sz="1100" b="1" kern="0" dirty="0">
              <a:solidFill>
                <a:schemeClr val="tx1">
                  <a:lumMod val="75000"/>
                  <a:lumOff val="25000"/>
                </a:schemeClr>
              </a:solidFill>
              <a:latin typeface="Arial" panose="020B0604020202020204" pitchFamily="34" charset="0"/>
              <a:cs typeface="Arial" panose="020B0604020202020204" pitchFamily="34" charset="0"/>
            </a:endParaRPr>
          </a:p>
          <a:p>
            <a:pPr marL="325903" indent="-325903" defTabSz="1125277" eaLnBrk="0" hangingPunct="0">
              <a:spcAft>
                <a:spcPts val="1200"/>
              </a:spcAft>
              <a:buClr>
                <a:schemeClr val="tx2"/>
              </a:buClr>
              <a:buFont typeface="Arial" panose="020B0604020202020204" pitchFamily="34" charset="0"/>
              <a:buChar char="•"/>
              <a:defRPr/>
            </a:pPr>
            <a:endParaRPr lang="en-US" sz="1100" b="1" kern="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25BD5FD-C4FC-EAFE-3FD7-E9D6F1E21A4A}"/>
              </a:ext>
            </a:extLst>
          </p:cNvPr>
          <p:cNvSpPr txBox="1"/>
          <p:nvPr/>
        </p:nvSpPr>
        <p:spPr>
          <a:xfrm>
            <a:off x="6688476" y="1173725"/>
            <a:ext cx="4605452" cy="523220"/>
          </a:xfrm>
          <a:prstGeom prst="rect">
            <a:avLst/>
          </a:prstGeom>
          <a:noFill/>
        </p:spPr>
        <p:txBody>
          <a:bodyPr wrap="square" rtlCol="0">
            <a:spAutoFit/>
          </a:bodyPr>
          <a:lstStyle/>
          <a:p>
            <a:r>
              <a:rPr lang="en-US" sz="1400" b="1" u="sng" dirty="0">
                <a:solidFill>
                  <a:schemeClr val="tx1">
                    <a:lumMod val="75000"/>
                    <a:lumOff val="25000"/>
                  </a:schemeClr>
                </a:solidFill>
                <a:latin typeface="Arial" panose="020B0604020202020204" pitchFamily="34" charset="0"/>
                <a:cs typeface="Arial" panose="020B0604020202020204" pitchFamily="34" charset="0"/>
              </a:rPr>
              <a:t>Likelihood to seek help if you were worried about everyday concerns/ if anxious or depressed</a:t>
            </a:r>
            <a:endParaRPr lang="en-IE" sz="1400" b="1" u="sng"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4" name="Title 9">
            <a:extLst>
              <a:ext uri="{FF2B5EF4-FFF2-40B4-BE49-F238E27FC236}">
                <a16:creationId xmlns:a16="http://schemas.microsoft.com/office/drawing/2014/main" id="{B68972FB-362C-954E-647F-BC210C49B54A}"/>
              </a:ext>
            </a:extLst>
          </p:cNvPr>
          <p:cNvSpPr>
            <a:spLocks noGrp="1"/>
          </p:cNvSpPr>
          <p:nvPr>
            <p:ph type="title"/>
          </p:nvPr>
        </p:nvSpPr>
        <p:spPr/>
        <p:txBody>
          <a:bodyPr/>
          <a:lstStyle/>
          <a:p>
            <a:r>
              <a:rPr lang="en-IE" sz="2800" dirty="0"/>
              <a:t>Key Highlights </a:t>
            </a:r>
          </a:p>
        </p:txBody>
      </p:sp>
      <p:sp>
        <p:nvSpPr>
          <p:cNvPr id="6" name="TextBox 5">
            <a:extLst>
              <a:ext uri="{FF2B5EF4-FFF2-40B4-BE49-F238E27FC236}">
                <a16:creationId xmlns:a16="http://schemas.microsoft.com/office/drawing/2014/main" id="{3F5202D0-0E82-F606-DFE2-4D491E0E3B62}"/>
              </a:ext>
            </a:extLst>
          </p:cNvPr>
          <p:cNvSpPr txBox="1"/>
          <p:nvPr/>
        </p:nvSpPr>
        <p:spPr>
          <a:xfrm>
            <a:off x="9604915" y="4218549"/>
            <a:ext cx="2140883" cy="1677382"/>
          </a:xfrm>
          <a:prstGeom prst="rect">
            <a:avLst/>
          </a:prstGeom>
          <a:solidFill>
            <a:schemeClr val="accent3"/>
          </a:solidFill>
        </p:spPr>
        <p:txBody>
          <a:bodyPr wrap="square" lIns="0" tIns="0" rIns="0" bIns="0" rtlCol="0">
            <a:spAutoFit/>
          </a:bodyPr>
          <a:lstStyle/>
          <a:p>
            <a:pPr algn="ctr" defTabSz="1125277" eaLnBrk="0" hangingPunct="0">
              <a:spcAft>
                <a:spcPts val="1200"/>
              </a:spcAft>
              <a:buClr>
                <a:schemeClr val="tx2"/>
              </a:buClr>
              <a:defRPr/>
            </a:pPr>
            <a:endParaRPr lang="en-US" sz="1100" b="1" dirty="0">
              <a:solidFill>
                <a:schemeClr val="tx2"/>
              </a:solidFill>
              <a:latin typeface="Arial" panose="020B0604020202020204" pitchFamily="34" charset="0"/>
              <a:cs typeface="Arial" panose="020B0604020202020204" pitchFamily="34" charset="0"/>
            </a:endParaRPr>
          </a:p>
          <a:p>
            <a:pPr algn="ctr" defTabSz="1125277" eaLnBrk="0" hangingPunct="0">
              <a:spcAft>
                <a:spcPts val="1200"/>
              </a:spcAft>
              <a:buClr>
                <a:schemeClr val="tx2"/>
              </a:buClr>
              <a:defRPr/>
            </a:pPr>
            <a:r>
              <a:rPr lang="en-US" sz="1100" b="1" dirty="0">
                <a:solidFill>
                  <a:schemeClr val="tx2"/>
                </a:solidFill>
                <a:latin typeface="Arial" panose="020B0604020202020204" pitchFamily="34" charset="0"/>
                <a:cs typeface="Arial" panose="020B0604020202020204" pitchFamily="34" charset="0"/>
              </a:rPr>
              <a:t>The conversation card developed for the Hello How Are You Campaign, provides practical tips so that people are more confident in knowing how to support family and friends.</a:t>
            </a:r>
          </a:p>
          <a:p>
            <a:pPr algn="ctr" defTabSz="1125277" eaLnBrk="0" hangingPunct="0">
              <a:spcAft>
                <a:spcPts val="1200"/>
              </a:spcAft>
              <a:buClr>
                <a:schemeClr val="tx2"/>
              </a:buClr>
              <a:defRPr/>
            </a:pPr>
            <a:endParaRPr lang="en-US" sz="1200" b="1" dirty="0">
              <a:solidFill>
                <a:schemeClr val="tx2"/>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6368FC32-90C5-109B-52E2-9AC653941145}"/>
              </a:ext>
            </a:extLst>
          </p:cNvPr>
          <p:cNvPicPr>
            <a:picLocks noChangeAspect="1"/>
          </p:cNvPicPr>
          <p:nvPr/>
        </p:nvPicPr>
        <p:blipFill>
          <a:blip r:embed="rId3"/>
          <a:stretch>
            <a:fillRect/>
          </a:stretch>
        </p:blipFill>
        <p:spPr>
          <a:xfrm>
            <a:off x="6252614" y="3763178"/>
            <a:ext cx="3127519" cy="2572735"/>
          </a:xfrm>
          <a:prstGeom prst="rect">
            <a:avLst/>
          </a:prstGeom>
        </p:spPr>
      </p:pic>
      <p:sp>
        <p:nvSpPr>
          <p:cNvPr id="12" name="Rectangle 11">
            <a:extLst>
              <a:ext uri="{FF2B5EF4-FFF2-40B4-BE49-F238E27FC236}">
                <a16:creationId xmlns:a16="http://schemas.microsoft.com/office/drawing/2014/main" id="{770301AA-AFD0-2F52-41B1-F2D5B4D09E7D}"/>
              </a:ext>
            </a:extLst>
          </p:cNvPr>
          <p:cNvSpPr/>
          <p:nvPr/>
        </p:nvSpPr>
        <p:spPr>
          <a:xfrm>
            <a:off x="807816" y="4218550"/>
            <a:ext cx="5025588" cy="18704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endParaRPr lang="en-IE" sz="16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11E68F4F-BD2B-9124-69EC-DA7E02E4DE8D}"/>
              </a:ext>
            </a:extLst>
          </p:cNvPr>
          <p:cNvSpPr txBox="1"/>
          <p:nvPr/>
        </p:nvSpPr>
        <p:spPr>
          <a:xfrm>
            <a:off x="1087671" y="4277301"/>
            <a:ext cx="4638675" cy="307777"/>
          </a:xfrm>
          <a:prstGeom prst="rect">
            <a:avLst/>
          </a:prstGeom>
          <a:noFill/>
        </p:spPr>
        <p:txBody>
          <a:bodyPr wrap="square" rtlCol="0">
            <a:spAutoFit/>
          </a:bodyPr>
          <a:lstStyle/>
          <a:p>
            <a:r>
              <a:rPr lang="en-US" sz="1400" b="1" u="sng" dirty="0">
                <a:solidFill>
                  <a:schemeClr val="tx1">
                    <a:lumMod val="75000"/>
                    <a:lumOff val="25000"/>
                  </a:schemeClr>
                </a:solidFill>
                <a:latin typeface="Arial" panose="020B0604020202020204" pitchFamily="34" charset="0"/>
                <a:cs typeface="Arial" panose="020B0604020202020204" pitchFamily="34" charset="0"/>
              </a:rPr>
              <a:t>Comfort and confidence in conversations</a:t>
            </a:r>
            <a:endParaRPr lang="en-IE" sz="1400" b="1" u="sng"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42E06DAA-4A34-45A9-5601-990F42EDC112}"/>
              </a:ext>
            </a:extLst>
          </p:cNvPr>
          <p:cNvSpPr>
            <a:spLocks/>
          </p:cNvSpPr>
          <p:nvPr/>
        </p:nvSpPr>
        <p:spPr>
          <a:xfrm>
            <a:off x="767050" y="4666871"/>
            <a:ext cx="5008433" cy="2077492"/>
          </a:xfrm>
          <a:prstGeom prst="rect">
            <a:avLst/>
          </a:prstGeom>
          <a:ln>
            <a:noFill/>
          </a:ln>
        </p:spPr>
        <p:txBody>
          <a:bodyPr wrap="square" anchor="t">
            <a:spAutoFit/>
          </a:bodyPr>
          <a:lstStyle/>
          <a:p>
            <a:pPr marL="325903" indent="-325903" defTabSz="1125277" eaLnBrk="0" hangingPunct="0">
              <a:spcAft>
                <a:spcPts val="1200"/>
              </a:spcAft>
              <a:buClr>
                <a:schemeClr val="tx2"/>
              </a:buClr>
              <a:buFont typeface="Arial" panose="020B0604020202020204" pitchFamily="34" charset="0"/>
              <a:buChar char="•"/>
              <a:defRPr/>
            </a:pPr>
            <a:r>
              <a:rPr lang="en-US" sz="1100" b="1" dirty="0">
                <a:solidFill>
                  <a:schemeClr val="tx1">
                    <a:lumMod val="75000"/>
                    <a:lumOff val="25000"/>
                  </a:schemeClr>
                </a:solidFill>
                <a:latin typeface="Arial" panose="020B0604020202020204" pitchFamily="34" charset="0"/>
                <a:cs typeface="Arial" panose="020B0604020202020204" pitchFamily="34" charset="0"/>
              </a:rPr>
              <a:t>Interestingly, over half of the population stated that they are very comfortable in having a conversation with a friend about something they are worried about.</a:t>
            </a:r>
          </a:p>
          <a:p>
            <a:pPr marL="325903" indent="-325903" defTabSz="1125277" eaLnBrk="0" hangingPunct="0">
              <a:spcAft>
                <a:spcPts val="1200"/>
              </a:spcAft>
              <a:buClr>
                <a:schemeClr val="tx2"/>
              </a:buClr>
              <a:buFont typeface="Arial" panose="020B0604020202020204" pitchFamily="34" charset="0"/>
              <a:buChar char="•"/>
              <a:defRPr/>
            </a:pPr>
            <a:r>
              <a:rPr lang="en-US" sz="1100" b="1" dirty="0">
                <a:solidFill>
                  <a:schemeClr val="tx1">
                    <a:lumMod val="75000"/>
                    <a:lumOff val="25000"/>
                  </a:schemeClr>
                </a:solidFill>
                <a:latin typeface="Arial" panose="020B0604020202020204" pitchFamily="34" charset="0"/>
                <a:cs typeface="Arial" panose="020B0604020202020204" pitchFamily="34" charset="0"/>
              </a:rPr>
              <a:t>BUT, only one in five feel they would be very confident in knowing how to support them. Males are significantly less confident in this area. </a:t>
            </a:r>
          </a:p>
          <a:p>
            <a:pPr marL="325903" indent="-325903" defTabSz="1125277" eaLnBrk="0" hangingPunct="0">
              <a:spcAft>
                <a:spcPts val="1200"/>
              </a:spcAft>
              <a:buClr>
                <a:schemeClr val="tx2"/>
              </a:buClr>
              <a:buFont typeface="Arial" panose="020B0604020202020204" pitchFamily="34" charset="0"/>
              <a:buChar char="•"/>
              <a:defRPr/>
            </a:pPr>
            <a:endParaRPr lang="en-US" sz="1100" b="1" dirty="0">
              <a:solidFill>
                <a:schemeClr val="tx1">
                  <a:lumMod val="75000"/>
                  <a:lumOff val="25000"/>
                </a:schemeClr>
              </a:solidFill>
              <a:latin typeface="Arial" panose="020B0604020202020204" pitchFamily="34" charset="0"/>
              <a:cs typeface="Arial" panose="020B0604020202020204" pitchFamily="34" charset="0"/>
            </a:endParaRPr>
          </a:p>
          <a:p>
            <a:pPr defTabSz="1125277" eaLnBrk="0" hangingPunct="0">
              <a:spcAft>
                <a:spcPts val="1200"/>
              </a:spcAft>
              <a:buClr>
                <a:schemeClr val="tx2"/>
              </a:buClr>
              <a:defRPr/>
            </a:pPr>
            <a:br>
              <a:rPr lang="en-US" sz="1100" b="1" dirty="0">
                <a:solidFill>
                  <a:schemeClr val="tx1">
                    <a:lumMod val="75000"/>
                    <a:lumOff val="25000"/>
                  </a:schemeClr>
                </a:solidFill>
                <a:latin typeface="Arial" panose="020B0604020202020204" pitchFamily="34" charset="0"/>
                <a:cs typeface="Arial" panose="020B0604020202020204" pitchFamily="34" charset="0"/>
              </a:rPr>
            </a:br>
            <a:endParaRPr lang="en-IE" sz="1100" b="1" kern="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1439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C9768F-DEC1-46DD-AEAD-FAA24293A2C4}"/>
              </a:ext>
            </a:extLst>
          </p:cNvPr>
          <p:cNvSpPr txBox="1"/>
          <p:nvPr/>
        </p:nvSpPr>
        <p:spPr>
          <a:xfrm>
            <a:off x="1782124" y="1342275"/>
            <a:ext cx="3416332" cy="2086725"/>
          </a:xfrm>
          <a:prstGeom prst="rect">
            <a:avLst/>
          </a:prstGeom>
          <a:noFill/>
        </p:spPr>
        <p:txBody>
          <a:bodyPr wrap="square" rtlCol="0">
            <a:spAutoFit/>
          </a:bodyPr>
          <a:lstStyle/>
          <a:p>
            <a:pPr>
              <a:lnSpc>
                <a:spcPct val="80000"/>
              </a:lnSpc>
            </a:pPr>
            <a:r>
              <a:rPr lang="en-IE" sz="8000" b="1" dirty="0">
                <a:solidFill>
                  <a:schemeClr val="bg1"/>
                </a:solidFill>
                <a:latin typeface="Constantia" panose="02030602050306030303" pitchFamily="18" charset="0"/>
              </a:rPr>
              <a:t>Thank You</a:t>
            </a:r>
          </a:p>
        </p:txBody>
      </p:sp>
      <p:sp>
        <p:nvSpPr>
          <p:cNvPr id="14" name="TextBox 13">
            <a:extLst>
              <a:ext uri="{FF2B5EF4-FFF2-40B4-BE49-F238E27FC236}">
                <a16:creationId xmlns:a16="http://schemas.microsoft.com/office/drawing/2014/main" id="{3623F863-842C-496A-BAB0-8C9AA2399770}"/>
              </a:ext>
            </a:extLst>
          </p:cNvPr>
          <p:cNvSpPr txBox="1"/>
          <p:nvPr/>
        </p:nvSpPr>
        <p:spPr>
          <a:xfrm>
            <a:off x="2195766" y="5967622"/>
            <a:ext cx="2589049" cy="840230"/>
          </a:xfrm>
          <a:prstGeom prst="rect">
            <a:avLst/>
          </a:prstGeom>
          <a:noFill/>
        </p:spPr>
        <p:txBody>
          <a:bodyPr wrap="square">
            <a:spAutoFit/>
          </a:bodyPr>
          <a:lstStyle/>
          <a:p>
            <a:pPr marR="0" algn="l" rtl="0">
              <a:lnSpc>
                <a:spcPct val="90000"/>
              </a:lnSpc>
            </a:pPr>
            <a:r>
              <a:rPr lang="en-US" sz="1800" b="0" i="0" u="none" strike="noStrike" baseline="30000" dirty="0">
                <a:solidFill>
                  <a:schemeClr val="bg1"/>
                </a:solidFill>
                <a:latin typeface="Franklin Gothic Book" panose="020B0503020102020204" pitchFamily="34" charset="0"/>
              </a:rPr>
              <a:t>Milltown House, Mount Saint Annes,</a:t>
            </a:r>
            <a:br>
              <a:rPr lang="en-US" sz="1800" b="0" i="0" u="none" strike="noStrike" baseline="30000" dirty="0">
                <a:solidFill>
                  <a:schemeClr val="bg1"/>
                </a:solidFill>
                <a:latin typeface="Franklin Gothic Book" panose="020B0503020102020204" pitchFamily="34" charset="0"/>
              </a:rPr>
            </a:br>
            <a:r>
              <a:rPr lang="en-US" sz="1800" b="0" i="0" u="none" strike="noStrike" baseline="30000" dirty="0">
                <a:solidFill>
                  <a:schemeClr val="bg1"/>
                </a:solidFill>
                <a:latin typeface="Franklin Gothic Book" panose="020B0503020102020204" pitchFamily="34" charset="0"/>
              </a:rPr>
              <a:t>Milltown, Dublin 6, D06 Y822 </a:t>
            </a:r>
          </a:p>
          <a:p>
            <a:pPr marR="0" algn="l" rtl="0">
              <a:lnSpc>
                <a:spcPct val="90000"/>
              </a:lnSpc>
            </a:pPr>
            <a:r>
              <a:rPr lang="en-GB" sz="1800" b="0" i="0" u="none" strike="noStrike" baseline="30000" dirty="0">
                <a:solidFill>
                  <a:schemeClr val="bg1"/>
                </a:solidFill>
                <a:latin typeface="Franklin Gothic Book" panose="020B0503020102020204" pitchFamily="34" charset="0"/>
              </a:rPr>
              <a:t>+353 1 205 7500  |  info@banda.ie</a:t>
            </a:r>
          </a:p>
          <a:p>
            <a:pPr marR="0" algn="l" rtl="0">
              <a:lnSpc>
                <a:spcPct val="80000"/>
              </a:lnSpc>
            </a:pPr>
            <a:r>
              <a:rPr lang="en-GB" sz="1800" b="1" i="0" u="none" strike="noStrike" baseline="30000" dirty="0">
                <a:solidFill>
                  <a:schemeClr val="bg1"/>
                </a:solidFill>
                <a:latin typeface="Franklin Gothic Book" panose="020B0503020102020204" pitchFamily="34" charset="0"/>
              </a:rPr>
              <a:t>www.banda.ie</a:t>
            </a:r>
            <a:endParaRPr lang="en-IE" dirty="0">
              <a:solidFill>
                <a:schemeClr val="bg1"/>
              </a:solidFill>
            </a:endParaRPr>
          </a:p>
        </p:txBody>
      </p:sp>
      <p:pic>
        <p:nvPicPr>
          <p:cNvPr id="15" name="Graphic 14">
            <a:extLst>
              <a:ext uri="{FF2B5EF4-FFF2-40B4-BE49-F238E27FC236}">
                <a16:creationId xmlns:a16="http://schemas.microsoft.com/office/drawing/2014/main" id="{2FA6B424-9D2F-4AB6-A865-B53235B5A8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7655" y="5932126"/>
            <a:ext cx="1857375" cy="581025"/>
          </a:xfrm>
          <a:prstGeom prst="rect">
            <a:avLst/>
          </a:prstGeom>
        </p:spPr>
      </p:pic>
      <p:pic>
        <p:nvPicPr>
          <p:cNvPr id="3" name="object 3">
            <a:extLst>
              <a:ext uri="{FF2B5EF4-FFF2-40B4-BE49-F238E27FC236}">
                <a16:creationId xmlns:a16="http://schemas.microsoft.com/office/drawing/2014/main" id="{87BE2532-0B40-2498-0EF1-EE0C85288E76}"/>
              </a:ext>
            </a:extLst>
          </p:cNvPr>
          <p:cNvPicPr/>
          <p:nvPr/>
        </p:nvPicPr>
        <p:blipFill>
          <a:blip r:embed="rId4" cstate="screen">
            <a:extLst>
              <a:ext uri="{28A0092B-C50C-407E-A947-70E740481C1C}">
                <a14:useLocalDpi xmlns:a14="http://schemas.microsoft.com/office/drawing/2010/main"/>
              </a:ext>
            </a:extLst>
          </a:blip>
          <a:stretch>
            <a:fillRect/>
          </a:stretch>
        </p:blipFill>
        <p:spPr>
          <a:xfrm>
            <a:off x="5888196" y="5967541"/>
            <a:ext cx="463549" cy="445723"/>
          </a:xfrm>
          <a:prstGeom prst="rect">
            <a:avLst/>
          </a:prstGeom>
        </p:spPr>
      </p:pic>
      <p:pic>
        <p:nvPicPr>
          <p:cNvPr id="4" name="object 4">
            <a:extLst>
              <a:ext uri="{FF2B5EF4-FFF2-40B4-BE49-F238E27FC236}">
                <a16:creationId xmlns:a16="http://schemas.microsoft.com/office/drawing/2014/main" id="{81483D41-5BAA-0159-3607-E9F990C61628}"/>
              </a:ext>
            </a:extLst>
          </p:cNvPr>
          <p:cNvPicPr/>
          <p:nvPr/>
        </p:nvPicPr>
        <p:blipFill>
          <a:blip r:embed="rId5" cstate="screen">
            <a:extLst>
              <a:ext uri="{28A0092B-C50C-407E-A947-70E740481C1C}">
                <a14:useLocalDpi xmlns:a14="http://schemas.microsoft.com/office/drawing/2010/main"/>
              </a:ext>
            </a:extLst>
          </a:blip>
          <a:stretch>
            <a:fillRect/>
          </a:stretch>
        </p:blipFill>
        <p:spPr>
          <a:xfrm>
            <a:off x="5350852" y="5967622"/>
            <a:ext cx="333833" cy="445723"/>
          </a:xfrm>
          <a:prstGeom prst="rect">
            <a:avLst/>
          </a:prstGeom>
        </p:spPr>
      </p:pic>
      <p:pic>
        <p:nvPicPr>
          <p:cNvPr id="5" name="object 5">
            <a:extLst>
              <a:ext uri="{FF2B5EF4-FFF2-40B4-BE49-F238E27FC236}">
                <a16:creationId xmlns:a16="http://schemas.microsoft.com/office/drawing/2014/main" id="{2343C06C-4E79-78EB-A0A3-C0FBBF5FFC12}"/>
              </a:ext>
            </a:extLst>
          </p:cNvPr>
          <p:cNvPicPr/>
          <p:nvPr/>
        </p:nvPicPr>
        <p:blipFill>
          <a:blip r:embed="rId6" cstate="screen">
            <a:extLst>
              <a:ext uri="{28A0092B-C50C-407E-A947-70E740481C1C}">
                <a14:useLocalDpi xmlns:a14="http://schemas.microsoft.com/office/drawing/2010/main"/>
              </a:ext>
            </a:extLst>
          </a:blip>
          <a:stretch>
            <a:fillRect/>
          </a:stretch>
        </p:blipFill>
        <p:spPr>
          <a:xfrm>
            <a:off x="4784815" y="5967622"/>
            <a:ext cx="425301" cy="445723"/>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C9655440-1505-099A-1E59-9106AB7F51AA}"/>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7101437" y="174409"/>
            <a:ext cx="4874198" cy="2131688"/>
          </a:xfrm>
          <a:prstGeom prst="rect">
            <a:avLst/>
          </a:prstGeom>
        </p:spPr>
      </p:pic>
      <p:sp>
        <p:nvSpPr>
          <p:cNvPr id="12" name="TextBox 11">
            <a:extLst>
              <a:ext uri="{FF2B5EF4-FFF2-40B4-BE49-F238E27FC236}">
                <a16:creationId xmlns:a16="http://schemas.microsoft.com/office/drawing/2014/main" id="{4920652D-2DA7-5996-F7E8-74520877E5D8}"/>
              </a:ext>
            </a:extLst>
          </p:cNvPr>
          <p:cNvSpPr txBox="1"/>
          <p:nvPr/>
        </p:nvSpPr>
        <p:spPr>
          <a:xfrm>
            <a:off x="283225" y="5248862"/>
            <a:ext cx="6222323" cy="683264"/>
          </a:xfrm>
          <a:prstGeom prst="rect">
            <a:avLst/>
          </a:prstGeom>
          <a:noFill/>
        </p:spPr>
        <p:txBody>
          <a:bodyPr wrap="square">
            <a:spAutoFit/>
          </a:bodyPr>
          <a:lstStyle/>
          <a:p>
            <a:pPr marR="0" algn="l" rtl="0">
              <a:lnSpc>
                <a:spcPct val="90000"/>
              </a:lnSpc>
            </a:pPr>
            <a:r>
              <a:rPr lang="en-IE" sz="3200" b="0" i="0" u="none" strike="noStrike" baseline="30000" dirty="0">
                <a:solidFill>
                  <a:schemeClr val="bg1"/>
                </a:solidFill>
                <a:latin typeface="Franklin Gothic Book" panose="020B0503020102020204" pitchFamily="34" charset="0"/>
              </a:rPr>
              <a:t>Many thanks to Behaviours and Attitudes and</a:t>
            </a:r>
          </a:p>
          <a:p>
            <a:pPr marR="0" algn="l" rtl="0">
              <a:lnSpc>
                <a:spcPct val="90000"/>
              </a:lnSpc>
            </a:pPr>
            <a:r>
              <a:rPr lang="en-IE" sz="3200" b="0" i="0" u="none" strike="noStrike" baseline="30000" dirty="0">
                <a:solidFill>
                  <a:schemeClr val="bg1"/>
                </a:solidFill>
                <a:latin typeface="Franklin Gothic Book" panose="020B0503020102020204" pitchFamily="34" charset="0"/>
              </a:rPr>
              <a:t>to the 1030 participants who took part in the survey</a:t>
            </a:r>
            <a:r>
              <a:rPr lang="en-IE" sz="1800" b="0" i="0" u="none" strike="noStrike" baseline="30000" dirty="0">
                <a:solidFill>
                  <a:schemeClr val="bg1"/>
                </a:solidFill>
                <a:latin typeface="Franklin Gothic Book" panose="020B0503020102020204" pitchFamily="34" charset="0"/>
              </a:rPr>
              <a:t>.   </a:t>
            </a:r>
            <a:endParaRPr lang="en-IE" dirty="0">
              <a:solidFill>
                <a:schemeClr val="bg1"/>
              </a:solidFill>
            </a:endParaRPr>
          </a:p>
        </p:txBody>
      </p:sp>
      <p:cxnSp>
        <p:nvCxnSpPr>
          <p:cNvPr id="16" name="Straight Connector 15">
            <a:extLst>
              <a:ext uri="{FF2B5EF4-FFF2-40B4-BE49-F238E27FC236}">
                <a16:creationId xmlns:a16="http://schemas.microsoft.com/office/drawing/2014/main" id="{157AD5C5-9AAE-4B21-3AD2-37D7739EA767}"/>
              </a:ext>
            </a:extLst>
          </p:cNvPr>
          <p:cNvCxnSpPr>
            <a:cxnSpLocks/>
          </p:cNvCxnSpPr>
          <p:nvPr/>
        </p:nvCxnSpPr>
        <p:spPr>
          <a:xfrm>
            <a:off x="98883" y="5024176"/>
            <a:ext cx="700255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91832F6-1333-37DE-F8FC-2181C29205C0}"/>
              </a:ext>
            </a:extLst>
          </p:cNvPr>
          <p:cNvSpPr txBox="1"/>
          <p:nvPr/>
        </p:nvSpPr>
        <p:spPr>
          <a:xfrm>
            <a:off x="8002800" y="2438853"/>
            <a:ext cx="3683433" cy="2862322"/>
          </a:xfrm>
          <a:prstGeom prst="rect">
            <a:avLst/>
          </a:prstGeom>
          <a:noFill/>
        </p:spPr>
        <p:txBody>
          <a:bodyPr wrap="square">
            <a:spAutoFit/>
          </a:bodyPr>
          <a:lstStyle/>
          <a:p>
            <a:pPr algn="l" fontAlgn="base"/>
            <a:r>
              <a:rPr lang="en-IE" b="1" i="0" u="none" strike="noStrike" dirty="0">
                <a:solidFill>
                  <a:schemeClr val="bg1"/>
                </a:solidFill>
                <a:effectLst/>
                <a:hlinkClick r:id="rId8">
                  <a:extLst>
                    <a:ext uri="{A12FA001-AC4F-418D-AE19-62706E023703}">
                      <ahyp:hlinkClr xmlns:ahyp="http://schemas.microsoft.com/office/drawing/2018/hyperlinkcolor" val="tx"/>
                    </a:ext>
                  </a:extLst>
                </a:hlinkClick>
              </a:rPr>
              <a:t>Contact Us</a:t>
            </a:r>
            <a:r>
              <a:rPr lang="en-IE" b="1" u="none" strike="noStrike" dirty="0">
                <a:solidFill>
                  <a:schemeClr val="bg1"/>
                </a:solidFill>
              </a:rPr>
              <a:t>  </a:t>
            </a:r>
            <a:r>
              <a:rPr lang="en-IE" b="1" i="0" u="none" strike="noStrike" dirty="0">
                <a:solidFill>
                  <a:schemeClr val="bg1"/>
                </a:solidFill>
                <a:effectLst/>
                <a:hlinkClick r:id="rId9">
                  <a:extLst>
                    <a:ext uri="{A12FA001-AC4F-418D-AE19-62706E023703}">
                      <ahyp:hlinkClr xmlns:ahyp="http://schemas.microsoft.com/office/drawing/2018/hyperlinkcolor" val="tx"/>
                    </a:ext>
                  </a:extLst>
                </a:hlinkClick>
              </a:rPr>
              <a:t>(01) 284 1166</a:t>
            </a:r>
            <a:endParaRPr lang="en-IE" b="1" i="0" u="none" strike="noStrike" dirty="0">
              <a:solidFill>
                <a:schemeClr val="bg1"/>
              </a:solidFill>
              <a:effectLst/>
            </a:endParaRPr>
          </a:p>
          <a:p>
            <a:pPr algn="l" fontAlgn="base"/>
            <a:br>
              <a:rPr lang="en-IE" b="1" i="0" dirty="0">
                <a:solidFill>
                  <a:schemeClr val="bg1"/>
                </a:solidFill>
                <a:effectLst/>
              </a:rPr>
            </a:br>
            <a:r>
              <a:rPr lang="en-IE" b="1" i="0" u="none" strike="noStrike" dirty="0">
                <a:solidFill>
                  <a:schemeClr val="bg1"/>
                </a:solidFill>
                <a:effectLst/>
                <a:hlinkClick r:id="rId10">
                  <a:extLst>
                    <a:ext uri="{A12FA001-AC4F-418D-AE19-62706E023703}">
                      <ahyp:hlinkClr xmlns:ahyp="http://schemas.microsoft.com/office/drawing/2018/hyperlinkcolor" val="tx"/>
                    </a:ext>
                  </a:extLst>
                </a:hlinkClick>
              </a:rPr>
              <a:t>info@mentalhealthireland.ie</a:t>
            </a:r>
            <a:endParaRPr lang="en-IE" b="1" i="0" u="none" strike="noStrike" dirty="0">
              <a:solidFill>
                <a:schemeClr val="bg1"/>
              </a:solidFill>
              <a:effectLst/>
            </a:endParaRPr>
          </a:p>
          <a:p>
            <a:pPr algn="l" fontAlgn="base"/>
            <a:endParaRPr lang="en-IE" b="1" i="0" dirty="0">
              <a:solidFill>
                <a:schemeClr val="bg1"/>
              </a:solidFill>
              <a:effectLst/>
            </a:endParaRPr>
          </a:p>
          <a:p>
            <a:pPr algn="l" fontAlgn="base"/>
            <a:r>
              <a:rPr lang="en-IE" b="1" i="0" dirty="0">
                <a:solidFill>
                  <a:srgbClr val="FFFFFF"/>
                </a:solidFill>
                <a:effectLst/>
              </a:rPr>
              <a:t>Second Floor Marina House,</a:t>
            </a:r>
            <a:br>
              <a:rPr lang="en-IE" b="1" i="0" dirty="0">
                <a:solidFill>
                  <a:srgbClr val="FFFFFF"/>
                </a:solidFill>
                <a:effectLst/>
              </a:rPr>
            </a:br>
            <a:r>
              <a:rPr lang="en-IE" b="1" i="0" dirty="0">
                <a:solidFill>
                  <a:srgbClr val="FFFFFF"/>
                </a:solidFill>
                <a:effectLst/>
              </a:rPr>
              <a:t>11-13 Clarence Street,</a:t>
            </a:r>
            <a:br>
              <a:rPr lang="en-IE" b="1" i="0" dirty="0">
                <a:solidFill>
                  <a:srgbClr val="FFFFFF"/>
                </a:solidFill>
                <a:effectLst/>
              </a:rPr>
            </a:br>
            <a:r>
              <a:rPr lang="en-IE" b="1" i="0" dirty="0">
                <a:solidFill>
                  <a:srgbClr val="FFFFFF"/>
                </a:solidFill>
                <a:effectLst/>
              </a:rPr>
              <a:t>Dun Laoghaire,</a:t>
            </a:r>
            <a:br>
              <a:rPr lang="en-IE" b="1" i="0" dirty="0">
                <a:solidFill>
                  <a:srgbClr val="FFFFFF"/>
                </a:solidFill>
                <a:effectLst/>
              </a:rPr>
            </a:br>
            <a:r>
              <a:rPr lang="en-IE" b="1" i="0" dirty="0">
                <a:solidFill>
                  <a:srgbClr val="FFFFFF"/>
                </a:solidFill>
                <a:effectLst/>
              </a:rPr>
              <a:t>Co. Dublin,</a:t>
            </a:r>
            <a:br>
              <a:rPr lang="en-IE" b="1" i="0" dirty="0">
                <a:solidFill>
                  <a:srgbClr val="FFFFFF"/>
                </a:solidFill>
                <a:effectLst/>
              </a:rPr>
            </a:br>
            <a:r>
              <a:rPr lang="en-IE" b="1" i="0" dirty="0">
                <a:solidFill>
                  <a:srgbClr val="FFFFFF"/>
                </a:solidFill>
                <a:effectLst/>
              </a:rPr>
              <a:t>A96 E289</a:t>
            </a:r>
          </a:p>
          <a:p>
            <a:pPr algn="l" fontAlgn="base"/>
            <a:r>
              <a:rPr lang="en-IE" b="1" i="0" dirty="0">
                <a:solidFill>
                  <a:srgbClr val="FFFFFF"/>
                </a:solidFill>
                <a:effectLst/>
              </a:rPr>
              <a:t>Charity number – CHY 5594</a:t>
            </a:r>
          </a:p>
        </p:txBody>
      </p:sp>
    </p:spTree>
    <p:extLst>
      <p:ext uri="{BB962C8B-B14F-4D97-AF65-F5344CB8AC3E}">
        <p14:creationId xmlns:p14="http://schemas.microsoft.com/office/powerpoint/2010/main" val="3194924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8F9E9116-EF25-4632-BB11-AC87CAD151CD}"/>
              </a:ext>
            </a:extLst>
          </p:cNvPr>
          <p:cNvSpPr/>
          <p:nvPr/>
        </p:nvSpPr>
        <p:spPr>
          <a:xfrm>
            <a:off x="7920512" y="3780847"/>
            <a:ext cx="3563761" cy="217886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52000" rtlCol="0" anchor="ctr"/>
          <a:lstStyle/>
          <a:p>
            <a:pPr algn="ctr">
              <a:lnSpc>
                <a:spcPct val="107000"/>
              </a:lnSpc>
              <a:spcAft>
                <a:spcPts val="800"/>
              </a:spcAft>
            </a:pPr>
            <a:r>
              <a:rPr lang="en-IE" sz="1600" u="sng" dirty="0">
                <a:solidFill>
                  <a:schemeClr val="tx2"/>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Hello, How Are You?</a:t>
            </a:r>
            <a:r>
              <a:rPr lang="en-IE" sz="1600" dirty="0">
                <a:solidFill>
                  <a:schemeClr val="tx2"/>
                </a:solidFill>
                <a:effectLst/>
                <a:ea typeface="Calibri" panose="020F0502020204030204" pitchFamily="34" charset="0"/>
                <a:cs typeface="Times New Roman" panose="02020603050405020304" pitchFamily="18" charset="0"/>
              </a:rPr>
              <a:t> is a campaign about connecting with those around us and engaging in conversations about mental health. This survey is designed to inform the campaign and our understanding of social support and help-seeking in the Irish population.</a:t>
            </a:r>
          </a:p>
        </p:txBody>
      </p:sp>
      <p:sp>
        <p:nvSpPr>
          <p:cNvPr id="54" name="Rectangle 53">
            <a:extLst>
              <a:ext uri="{FF2B5EF4-FFF2-40B4-BE49-F238E27FC236}">
                <a16:creationId xmlns:a16="http://schemas.microsoft.com/office/drawing/2014/main" id="{43B1000C-5EF4-46B9-BADF-0940C6A578A8}"/>
              </a:ext>
            </a:extLst>
          </p:cNvPr>
          <p:cNvSpPr/>
          <p:nvPr/>
        </p:nvSpPr>
        <p:spPr>
          <a:xfrm>
            <a:off x="6071415" y="3780880"/>
            <a:ext cx="1692000" cy="21788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737">
              <a:latin typeface="Franklin Gothic Book" panose="020B0503020102020204" pitchFamily="34" charset="0"/>
              <a:cs typeface="Calibri" panose="020F0502020204030204" pitchFamily="34" charset="0"/>
            </a:endParaRPr>
          </a:p>
        </p:txBody>
      </p:sp>
      <p:sp>
        <p:nvSpPr>
          <p:cNvPr id="55" name="Rectangle 54">
            <a:extLst>
              <a:ext uri="{FF2B5EF4-FFF2-40B4-BE49-F238E27FC236}">
                <a16:creationId xmlns:a16="http://schemas.microsoft.com/office/drawing/2014/main" id="{FDF5800A-77B2-4C06-BF17-C3A2901E755A}"/>
              </a:ext>
            </a:extLst>
          </p:cNvPr>
          <p:cNvSpPr/>
          <p:nvPr/>
        </p:nvSpPr>
        <p:spPr>
          <a:xfrm>
            <a:off x="7921286" y="1468509"/>
            <a:ext cx="3564535" cy="217886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52000" rtlCol="0" anchor="ctr"/>
          <a:lstStyle/>
          <a:p>
            <a:pPr algn="ctr">
              <a:buClr>
                <a:srgbClr val="54C0E8"/>
              </a:buClr>
            </a:pPr>
            <a:r>
              <a:rPr lang="en-IE" altLang="en-US" sz="1400" dirty="0">
                <a:solidFill>
                  <a:schemeClr val="tx2"/>
                </a:solidFill>
              </a:rPr>
              <a:t>B&amp;A’s Online Omnibus is strictly quota controlled to reflect the national population and delivers a sample of 1,030 adults aged 16 years plus - </a:t>
            </a:r>
            <a:r>
              <a:rPr lang="en-US" sz="1400" dirty="0">
                <a:solidFill>
                  <a:schemeClr val="tx2"/>
                </a:solidFill>
              </a:rPr>
              <a:t>controlled by; gender, age, socio-economic status, all within region. </a:t>
            </a:r>
            <a:r>
              <a:rPr lang="en-GB" sz="1400" dirty="0">
                <a:solidFill>
                  <a:schemeClr val="tx2"/>
                </a:solidFill>
                <a:latin typeface="Calibri" panose="020F0502020204030204" pitchFamily="34" charset="0"/>
                <a:cs typeface="Calibri" panose="020F0502020204030204" pitchFamily="34" charset="0"/>
              </a:rPr>
              <a:t>Fieldwork on the project took place from the 8</a:t>
            </a:r>
            <a:r>
              <a:rPr lang="en-GB" sz="1400" baseline="30000" dirty="0">
                <a:solidFill>
                  <a:schemeClr val="tx2"/>
                </a:solidFill>
                <a:latin typeface="Calibri" panose="020F0502020204030204" pitchFamily="34" charset="0"/>
                <a:cs typeface="Calibri" panose="020F0502020204030204" pitchFamily="34" charset="0"/>
              </a:rPr>
              <a:t>th</a:t>
            </a:r>
            <a:r>
              <a:rPr lang="en-GB" sz="1400" dirty="0">
                <a:solidFill>
                  <a:schemeClr val="tx2"/>
                </a:solidFill>
                <a:latin typeface="Calibri" panose="020F0502020204030204" pitchFamily="34" charset="0"/>
                <a:cs typeface="Calibri" panose="020F0502020204030204" pitchFamily="34" charset="0"/>
              </a:rPr>
              <a:t> -19</a:t>
            </a:r>
            <a:r>
              <a:rPr lang="en-GB" sz="1400" baseline="30000" dirty="0">
                <a:solidFill>
                  <a:schemeClr val="tx2"/>
                </a:solidFill>
                <a:latin typeface="Calibri" panose="020F0502020204030204" pitchFamily="34" charset="0"/>
                <a:cs typeface="Calibri" panose="020F0502020204030204" pitchFamily="34" charset="0"/>
              </a:rPr>
              <a:t>th</a:t>
            </a:r>
            <a:r>
              <a:rPr lang="en-GB" sz="1400" dirty="0">
                <a:solidFill>
                  <a:schemeClr val="tx2"/>
                </a:solidFill>
                <a:latin typeface="Calibri" panose="020F0502020204030204" pitchFamily="34" charset="0"/>
                <a:cs typeface="Calibri" panose="020F0502020204030204" pitchFamily="34" charset="0"/>
              </a:rPr>
              <a:t> Dec 2022.</a:t>
            </a:r>
            <a:endParaRPr lang="en-IE" sz="1400" dirty="0">
              <a:solidFill>
                <a:schemeClr val="tx2"/>
              </a:solidFill>
              <a:ea typeface="Verdana"/>
            </a:endParaRPr>
          </a:p>
        </p:txBody>
      </p:sp>
      <p:sp>
        <p:nvSpPr>
          <p:cNvPr id="56" name="Rectangle 55">
            <a:extLst>
              <a:ext uri="{FF2B5EF4-FFF2-40B4-BE49-F238E27FC236}">
                <a16:creationId xmlns:a16="http://schemas.microsoft.com/office/drawing/2014/main" id="{3F161C58-5671-4898-B707-C7C80EDE714B}"/>
              </a:ext>
            </a:extLst>
          </p:cNvPr>
          <p:cNvSpPr/>
          <p:nvPr/>
        </p:nvSpPr>
        <p:spPr>
          <a:xfrm>
            <a:off x="6072189" y="1468541"/>
            <a:ext cx="1692000" cy="21788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737">
              <a:latin typeface="Franklin Gothic Book" panose="020B0503020102020204" pitchFamily="34" charset="0"/>
              <a:cs typeface="Calibri" panose="020F0502020204030204" pitchFamily="34" charset="0"/>
            </a:endParaRPr>
          </a:p>
        </p:txBody>
      </p:sp>
      <p:sp>
        <p:nvSpPr>
          <p:cNvPr id="51" name="Rectangle 50">
            <a:extLst>
              <a:ext uri="{FF2B5EF4-FFF2-40B4-BE49-F238E27FC236}">
                <a16:creationId xmlns:a16="http://schemas.microsoft.com/office/drawing/2014/main" id="{76508A6A-2BCE-4713-A6D5-0FDE87C13F85}"/>
              </a:ext>
            </a:extLst>
          </p:cNvPr>
          <p:cNvSpPr/>
          <p:nvPr/>
        </p:nvSpPr>
        <p:spPr>
          <a:xfrm>
            <a:off x="2439408" y="1463776"/>
            <a:ext cx="3312000" cy="217886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52000" rtlCol="0" anchor="ctr"/>
          <a:lstStyle/>
          <a:p>
            <a:pPr algn="ctr">
              <a:buClr>
                <a:srgbClr val="54C0E8"/>
              </a:buClr>
            </a:pPr>
            <a:r>
              <a:rPr lang="en-IE" altLang="en-US" sz="1600" dirty="0">
                <a:solidFill>
                  <a:schemeClr val="tx1">
                    <a:lumMod val="65000"/>
                    <a:lumOff val="35000"/>
                  </a:schemeClr>
                </a:solidFill>
              </a:rPr>
              <a:t>All aspects of the online survey design </a:t>
            </a:r>
            <a:r>
              <a:rPr lang="en-IE" altLang="en-US" sz="1600" dirty="0">
                <a:solidFill>
                  <a:srgbClr val="0000D4"/>
                </a:solidFill>
              </a:rPr>
              <a:t>were managed by Behaviour &amp; Attitudes internally with the sample </a:t>
            </a:r>
            <a:r>
              <a:rPr lang="en-IE" altLang="en-US" sz="1600" dirty="0">
                <a:solidFill>
                  <a:schemeClr val="tx1">
                    <a:lumMod val="65000"/>
                    <a:lumOff val="35000"/>
                  </a:schemeClr>
                </a:solidFill>
              </a:rPr>
              <a:t>drawn from our own Acumen panel using a questionnaire provided by Mental Health Ireland. </a:t>
            </a:r>
          </a:p>
        </p:txBody>
      </p:sp>
      <p:sp>
        <p:nvSpPr>
          <p:cNvPr id="52" name="Rectangle 51">
            <a:extLst>
              <a:ext uri="{FF2B5EF4-FFF2-40B4-BE49-F238E27FC236}">
                <a16:creationId xmlns:a16="http://schemas.microsoft.com/office/drawing/2014/main" id="{75F27181-6AFA-45B7-A469-13120F9C38F8}"/>
              </a:ext>
            </a:extLst>
          </p:cNvPr>
          <p:cNvSpPr/>
          <p:nvPr/>
        </p:nvSpPr>
        <p:spPr>
          <a:xfrm>
            <a:off x="658556" y="1463774"/>
            <a:ext cx="1692000" cy="21788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737">
              <a:latin typeface="Franklin Gothic Book" panose="020B0503020102020204" pitchFamily="34" charset="0"/>
              <a:cs typeface="Calibri" panose="020F0502020204030204" pitchFamily="34" charset="0"/>
            </a:endParaRPr>
          </a:p>
        </p:txBody>
      </p:sp>
      <p:sp>
        <p:nvSpPr>
          <p:cNvPr id="45" name="Rectangle 44">
            <a:extLst>
              <a:ext uri="{FF2B5EF4-FFF2-40B4-BE49-F238E27FC236}">
                <a16:creationId xmlns:a16="http://schemas.microsoft.com/office/drawing/2014/main" id="{78680536-6154-4FB8-ABDE-187A4E085394}"/>
              </a:ext>
            </a:extLst>
          </p:cNvPr>
          <p:cNvSpPr/>
          <p:nvPr/>
        </p:nvSpPr>
        <p:spPr>
          <a:xfrm>
            <a:off x="2439408" y="3777323"/>
            <a:ext cx="3312000" cy="217886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52000" rtlCol="0" anchor="ctr"/>
          <a:lstStyle/>
          <a:p>
            <a:pPr marL="0" indent="0" algn="ctr">
              <a:spcBef>
                <a:spcPts val="0"/>
              </a:spcBef>
              <a:spcAft>
                <a:spcPts val="0"/>
              </a:spcAft>
              <a:buClr>
                <a:srgbClr val="54C0E8"/>
              </a:buClr>
              <a:buSzPct val="130000"/>
              <a:buNone/>
            </a:pPr>
            <a:r>
              <a:rPr lang="en-US" sz="1600" dirty="0">
                <a:solidFill>
                  <a:schemeClr val="tx1">
                    <a:lumMod val="75000"/>
                    <a:lumOff val="25000"/>
                  </a:schemeClr>
                </a:solidFill>
              </a:rPr>
              <a:t>The questionnaire used the Oslo Social Support scale, 2 questions from the Brief Sense of Community Scale, and an adapted version of the General Help Seeking Questionnaire.</a:t>
            </a:r>
          </a:p>
        </p:txBody>
      </p:sp>
      <p:sp>
        <p:nvSpPr>
          <p:cNvPr id="3" name="Título 2">
            <a:extLst>
              <a:ext uri="{FF2B5EF4-FFF2-40B4-BE49-F238E27FC236}">
                <a16:creationId xmlns:a16="http://schemas.microsoft.com/office/drawing/2014/main" id="{4FFC075E-C351-483D-B2A5-B47226957FEB}"/>
              </a:ext>
            </a:extLst>
          </p:cNvPr>
          <p:cNvSpPr>
            <a:spLocks noGrp="1"/>
          </p:cNvSpPr>
          <p:nvPr>
            <p:ph type="title"/>
          </p:nvPr>
        </p:nvSpPr>
        <p:spPr/>
        <p:txBody>
          <a:bodyPr>
            <a:noAutofit/>
          </a:bodyPr>
          <a:lstStyle/>
          <a:p>
            <a:r>
              <a:rPr lang="en-US" dirty="0">
                <a:solidFill>
                  <a:schemeClr val="bg1"/>
                </a:solidFill>
                <a:latin typeface="Cambria" panose="02040503050406030204" pitchFamily="18" charset="0"/>
                <a:ea typeface="Cambria" panose="02040503050406030204" pitchFamily="18" charset="0"/>
              </a:rPr>
              <a:t>Introduction</a:t>
            </a:r>
          </a:p>
        </p:txBody>
      </p:sp>
      <p:sp>
        <p:nvSpPr>
          <p:cNvPr id="49" name="Rectangle 48">
            <a:extLst>
              <a:ext uri="{FF2B5EF4-FFF2-40B4-BE49-F238E27FC236}">
                <a16:creationId xmlns:a16="http://schemas.microsoft.com/office/drawing/2014/main" id="{A9601B46-50CB-4630-9B0B-C31F5C488F37}"/>
              </a:ext>
            </a:extLst>
          </p:cNvPr>
          <p:cNvSpPr/>
          <p:nvPr/>
        </p:nvSpPr>
        <p:spPr>
          <a:xfrm>
            <a:off x="658556" y="3777323"/>
            <a:ext cx="1692000" cy="21788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737">
              <a:latin typeface="Franklin Gothic Book" panose="020B0503020102020204" pitchFamily="34" charset="0"/>
              <a:cs typeface="Calibri" panose="020F0502020204030204" pitchFamily="34" charset="0"/>
            </a:endParaRPr>
          </a:p>
        </p:txBody>
      </p:sp>
      <p:pic>
        <p:nvPicPr>
          <p:cNvPr id="6" name="Picture 5" descr="Text&#10;&#10;Description automatically generated">
            <a:extLst>
              <a:ext uri="{FF2B5EF4-FFF2-40B4-BE49-F238E27FC236}">
                <a16:creationId xmlns:a16="http://schemas.microsoft.com/office/drawing/2014/main" id="{A639C0F1-6D7C-1DF7-BC18-FC489478E1D3}"/>
              </a:ext>
            </a:extLst>
          </p:cNvPr>
          <p:cNvPicPr>
            <a:picLocks noChangeAspect="1"/>
          </p:cNvPicPr>
          <p:nvPr/>
        </p:nvPicPr>
        <p:blipFill>
          <a:blip r:embed="rId4"/>
          <a:stretch>
            <a:fillRect/>
          </a:stretch>
        </p:blipFill>
        <p:spPr>
          <a:xfrm>
            <a:off x="6588873" y="2050548"/>
            <a:ext cx="657083" cy="861099"/>
          </a:xfrm>
          <a:prstGeom prst="rect">
            <a:avLst/>
          </a:prstGeom>
        </p:spPr>
      </p:pic>
      <p:pic>
        <p:nvPicPr>
          <p:cNvPr id="8" name="Picture 7" descr="Icon&#10;&#10;Description automatically generated">
            <a:extLst>
              <a:ext uri="{FF2B5EF4-FFF2-40B4-BE49-F238E27FC236}">
                <a16:creationId xmlns:a16="http://schemas.microsoft.com/office/drawing/2014/main" id="{D9C65708-86B4-8B6A-C289-07CF6F4BF9F4}"/>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27746" y="2050548"/>
            <a:ext cx="893429" cy="893429"/>
          </a:xfrm>
          <a:prstGeom prst="rect">
            <a:avLst/>
          </a:prstGeom>
        </p:spPr>
      </p:pic>
      <p:pic>
        <p:nvPicPr>
          <p:cNvPr id="14" name="Picture 13" descr="A screenshot of a computer&#10;&#10;Description automatically generated with medium confidence">
            <a:extLst>
              <a:ext uri="{FF2B5EF4-FFF2-40B4-BE49-F238E27FC236}">
                <a16:creationId xmlns:a16="http://schemas.microsoft.com/office/drawing/2014/main" id="{8839931E-45E5-A869-EE09-6AC14BE6EB98}"/>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959487" y="4337799"/>
            <a:ext cx="1188722" cy="780290"/>
          </a:xfrm>
          <a:prstGeom prst="rect">
            <a:avLst/>
          </a:prstGeom>
        </p:spPr>
      </p:pic>
      <p:sp>
        <p:nvSpPr>
          <p:cNvPr id="2" name="Text Placeholder 2">
            <a:extLst>
              <a:ext uri="{FF2B5EF4-FFF2-40B4-BE49-F238E27FC236}">
                <a16:creationId xmlns:a16="http://schemas.microsoft.com/office/drawing/2014/main" id="{B13E26E9-1157-51D0-9D16-01B9F65489EC}"/>
              </a:ext>
            </a:extLst>
          </p:cNvPr>
          <p:cNvSpPr txBox="1">
            <a:spLocks/>
          </p:cNvSpPr>
          <p:nvPr/>
        </p:nvSpPr>
        <p:spPr>
          <a:xfrm>
            <a:off x="6106720" y="2084559"/>
            <a:ext cx="2782994" cy="1097963"/>
          </a:xfrm>
          <a:prstGeom prst="rect">
            <a:avLst/>
          </a:prstGeom>
        </p:spPr>
        <p:txBody>
          <a:bodyPr>
            <a:noAutofit/>
          </a:bodyPr>
          <a:lstStyle>
            <a:lvl1pPr marL="228600" indent="-228600" algn="l" rtl="0" fontAlgn="base">
              <a:lnSpc>
                <a:spcPct val="90000"/>
              </a:lnSpc>
              <a:spcBef>
                <a:spcPts val="414"/>
              </a:spcBef>
              <a:spcAft>
                <a:spcPts val="414"/>
              </a:spcAft>
              <a:buClr>
                <a:srgbClr val="FFD600"/>
              </a:buClr>
              <a:buSzPct val="90000"/>
              <a:buFont typeface="Verdana" pitchFamily="34" charset="0"/>
              <a:buChar char="●"/>
              <a:defRPr lang="en-US" sz="1800" kern="1200" noProof="0" dirty="0">
                <a:solidFill>
                  <a:schemeClr val="bg1"/>
                </a:solidFill>
                <a:latin typeface="+mn-lt"/>
                <a:ea typeface="Verdana" pitchFamily="34" charset="0"/>
                <a:cs typeface="Verdana" pitchFamily="34" charset="0"/>
              </a:defRPr>
            </a:lvl1pPr>
            <a:lvl2pPr marL="668233" indent="-256997" algn="l" rtl="0" fontAlgn="base">
              <a:lnSpc>
                <a:spcPct val="90000"/>
              </a:lnSpc>
              <a:spcBef>
                <a:spcPts val="414"/>
              </a:spcBef>
              <a:spcAft>
                <a:spcPts val="414"/>
              </a:spcAft>
              <a:buClr>
                <a:schemeClr val="tx2">
                  <a:lumMod val="85000"/>
                </a:schemeClr>
              </a:buClr>
              <a:buSzPct val="80000"/>
              <a:buFont typeface="Wingdings" pitchFamily="2" charset="2"/>
              <a:buChar char="v"/>
              <a:defRPr lang="en-US" sz="1800" kern="1200" noProof="0" dirty="0">
                <a:solidFill>
                  <a:schemeClr val="bg1"/>
                </a:solidFill>
                <a:latin typeface="+mn-lt"/>
                <a:ea typeface="Verdana" pitchFamily="34" charset="0"/>
                <a:cs typeface="Verdana" pitchFamily="34" charset="0"/>
              </a:defRPr>
            </a:lvl2pPr>
            <a:lvl3pPr marL="1143000" indent="-228600" algn="l" rtl="0" fontAlgn="base">
              <a:lnSpc>
                <a:spcPct val="90000"/>
              </a:lnSpc>
              <a:spcBef>
                <a:spcPts val="414"/>
              </a:spcBef>
              <a:spcAft>
                <a:spcPts val="414"/>
              </a:spcAft>
              <a:buClr>
                <a:schemeClr val="bg1"/>
              </a:buClr>
              <a:buSzPct val="80000"/>
              <a:buFont typeface="Wingdings" panose="05000000000000000000" pitchFamily="2" charset="2"/>
              <a:buChar char="§"/>
              <a:defRPr lang="en-US" sz="1800" kern="1200" noProof="0" dirty="0">
                <a:solidFill>
                  <a:schemeClr val="bg1"/>
                </a:solidFill>
                <a:latin typeface="+mn-lt"/>
                <a:ea typeface="Verdana" pitchFamily="34" charset="0"/>
                <a:cs typeface="Verdana" pitchFamily="34" charset="0"/>
              </a:defRPr>
            </a:lvl3pPr>
            <a:lvl4pPr marL="1600200" indent="-228600" algn="l" rtl="0" fontAlgn="base">
              <a:lnSpc>
                <a:spcPct val="90000"/>
              </a:lnSpc>
              <a:spcBef>
                <a:spcPts val="414"/>
              </a:spcBef>
              <a:spcAft>
                <a:spcPts val="414"/>
              </a:spcAft>
              <a:buClr>
                <a:schemeClr val="accent1">
                  <a:lumMod val="60000"/>
                  <a:lumOff val="40000"/>
                </a:schemeClr>
              </a:buClr>
              <a:buSzPct val="80000"/>
              <a:buFont typeface="Arial" panose="020B0604020202020204" pitchFamily="34" charset="0"/>
              <a:buChar char="•"/>
              <a:defRPr lang="en-US" sz="1800" kern="1200" noProof="0" dirty="0">
                <a:solidFill>
                  <a:schemeClr val="bg1"/>
                </a:solidFill>
                <a:latin typeface="+mn-lt"/>
                <a:ea typeface="Verdana" pitchFamily="34" charset="0"/>
                <a:cs typeface="Verdana" pitchFamily="34" charset="0"/>
              </a:defRPr>
            </a:lvl4pPr>
            <a:lvl5pPr marL="2057400" indent="-228600" algn="l" rtl="0" fontAlgn="base">
              <a:lnSpc>
                <a:spcPct val="90000"/>
              </a:lnSpc>
              <a:spcBef>
                <a:spcPts val="414"/>
              </a:spcBef>
              <a:spcAft>
                <a:spcPts val="414"/>
              </a:spcAft>
              <a:buClr>
                <a:schemeClr val="accent4">
                  <a:lumMod val="40000"/>
                  <a:lumOff val="60000"/>
                </a:schemeClr>
              </a:buClr>
              <a:buSzPct val="80000"/>
              <a:buFont typeface="Arial" panose="020B0604020202020204" pitchFamily="34" charset="0"/>
              <a:buChar char="•"/>
              <a:defRPr lang="en-GB" sz="1800" kern="1200" noProof="0" dirty="0">
                <a:solidFill>
                  <a:schemeClr val="bg1"/>
                </a:solidFill>
                <a:latin typeface="+mn-lt"/>
                <a:ea typeface="Verdana" pitchFamily="34" charset="0"/>
                <a:cs typeface="Verdana"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907"/>
              </a:spcBef>
              <a:spcAft>
                <a:spcPts val="907"/>
              </a:spcAft>
              <a:buClr>
                <a:srgbClr val="54C0E8"/>
              </a:buClr>
              <a:buSzPct val="130000"/>
              <a:buNone/>
            </a:pPr>
            <a:endParaRPr lang="en-US" sz="1400">
              <a:solidFill>
                <a:schemeClr val="tx1">
                  <a:lumMod val="75000"/>
                  <a:lumOff val="25000"/>
                </a:schemeClr>
              </a:solidFill>
            </a:endParaRPr>
          </a:p>
        </p:txBody>
      </p:sp>
      <p:sp>
        <p:nvSpPr>
          <p:cNvPr id="4" name="Text Placeholder 2">
            <a:extLst>
              <a:ext uri="{FF2B5EF4-FFF2-40B4-BE49-F238E27FC236}">
                <a16:creationId xmlns:a16="http://schemas.microsoft.com/office/drawing/2014/main" id="{E58A8DBB-15B1-A3D2-513D-A72E9377F2A9}"/>
              </a:ext>
            </a:extLst>
          </p:cNvPr>
          <p:cNvSpPr txBox="1">
            <a:spLocks/>
          </p:cNvSpPr>
          <p:nvPr/>
        </p:nvSpPr>
        <p:spPr>
          <a:xfrm>
            <a:off x="9094241" y="2259354"/>
            <a:ext cx="2803084" cy="1097963"/>
          </a:xfrm>
          <a:prstGeom prst="rect">
            <a:avLst/>
          </a:prstGeom>
        </p:spPr>
        <p:txBody>
          <a:bodyPr>
            <a:noAutofit/>
          </a:bodyPr>
          <a:lstStyle>
            <a:lvl1pPr marL="228600" indent="-228600" algn="l" rtl="0" fontAlgn="base">
              <a:lnSpc>
                <a:spcPct val="90000"/>
              </a:lnSpc>
              <a:spcBef>
                <a:spcPts val="414"/>
              </a:spcBef>
              <a:spcAft>
                <a:spcPts val="414"/>
              </a:spcAft>
              <a:buClr>
                <a:srgbClr val="FFD600"/>
              </a:buClr>
              <a:buSzPct val="90000"/>
              <a:buFont typeface="Verdana" pitchFamily="34" charset="0"/>
              <a:buChar char="●"/>
              <a:defRPr lang="en-US" sz="1800" kern="1200" noProof="0" dirty="0">
                <a:solidFill>
                  <a:schemeClr val="bg1"/>
                </a:solidFill>
                <a:latin typeface="+mn-lt"/>
                <a:ea typeface="Verdana" pitchFamily="34" charset="0"/>
                <a:cs typeface="Verdana" pitchFamily="34" charset="0"/>
              </a:defRPr>
            </a:lvl1pPr>
            <a:lvl2pPr marL="668233" indent="-256997" algn="l" rtl="0" fontAlgn="base">
              <a:lnSpc>
                <a:spcPct val="90000"/>
              </a:lnSpc>
              <a:spcBef>
                <a:spcPts val="414"/>
              </a:spcBef>
              <a:spcAft>
                <a:spcPts val="414"/>
              </a:spcAft>
              <a:buClr>
                <a:schemeClr val="tx2">
                  <a:lumMod val="85000"/>
                </a:schemeClr>
              </a:buClr>
              <a:buSzPct val="80000"/>
              <a:buFont typeface="Wingdings" pitchFamily="2" charset="2"/>
              <a:buChar char="v"/>
              <a:defRPr lang="en-US" sz="1800" kern="1200" noProof="0" dirty="0">
                <a:solidFill>
                  <a:schemeClr val="bg1"/>
                </a:solidFill>
                <a:latin typeface="+mn-lt"/>
                <a:ea typeface="Verdana" pitchFamily="34" charset="0"/>
                <a:cs typeface="Verdana" pitchFamily="34" charset="0"/>
              </a:defRPr>
            </a:lvl2pPr>
            <a:lvl3pPr marL="1143000" indent="-228600" algn="l" rtl="0" fontAlgn="base">
              <a:lnSpc>
                <a:spcPct val="90000"/>
              </a:lnSpc>
              <a:spcBef>
                <a:spcPts val="414"/>
              </a:spcBef>
              <a:spcAft>
                <a:spcPts val="414"/>
              </a:spcAft>
              <a:buClr>
                <a:schemeClr val="bg1"/>
              </a:buClr>
              <a:buSzPct val="80000"/>
              <a:buFont typeface="Wingdings" panose="05000000000000000000" pitchFamily="2" charset="2"/>
              <a:buChar char="§"/>
              <a:defRPr lang="en-US" sz="1800" kern="1200" noProof="0" dirty="0">
                <a:solidFill>
                  <a:schemeClr val="bg1"/>
                </a:solidFill>
                <a:latin typeface="+mn-lt"/>
                <a:ea typeface="Verdana" pitchFamily="34" charset="0"/>
                <a:cs typeface="Verdana" pitchFamily="34" charset="0"/>
              </a:defRPr>
            </a:lvl3pPr>
            <a:lvl4pPr marL="1600200" indent="-228600" algn="l" rtl="0" fontAlgn="base">
              <a:lnSpc>
                <a:spcPct val="90000"/>
              </a:lnSpc>
              <a:spcBef>
                <a:spcPts val="414"/>
              </a:spcBef>
              <a:spcAft>
                <a:spcPts val="414"/>
              </a:spcAft>
              <a:buClr>
                <a:schemeClr val="accent1">
                  <a:lumMod val="60000"/>
                  <a:lumOff val="40000"/>
                </a:schemeClr>
              </a:buClr>
              <a:buSzPct val="80000"/>
              <a:buFont typeface="Arial" panose="020B0604020202020204" pitchFamily="34" charset="0"/>
              <a:buChar char="•"/>
              <a:defRPr lang="en-US" sz="1800" kern="1200" noProof="0" dirty="0">
                <a:solidFill>
                  <a:schemeClr val="bg1"/>
                </a:solidFill>
                <a:latin typeface="+mn-lt"/>
                <a:ea typeface="Verdana" pitchFamily="34" charset="0"/>
                <a:cs typeface="Verdana" pitchFamily="34" charset="0"/>
              </a:defRPr>
            </a:lvl4pPr>
            <a:lvl5pPr marL="2057400" indent="-228600" algn="l" rtl="0" fontAlgn="base">
              <a:lnSpc>
                <a:spcPct val="90000"/>
              </a:lnSpc>
              <a:spcBef>
                <a:spcPts val="414"/>
              </a:spcBef>
              <a:spcAft>
                <a:spcPts val="414"/>
              </a:spcAft>
              <a:buClr>
                <a:schemeClr val="accent4">
                  <a:lumMod val="40000"/>
                  <a:lumOff val="60000"/>
                </a:schemeClr>
              </a:buClr>
              <a:buSzPct val="80000"/>
              <a:buFont typeface="Arial" panose="020B0604020202020204" pitchFamily="34" charset="0"/>
              <a:buChar char="•"/>
              <a:defRPr lang="en-GB" sz="1800" kern="1200" noProof="0" dirty="0">
                <a:solidFill>
                  <a:schemeClr val="bg1"/>
                </a:solidFill>
                <a:latin typeface="+mn-lt"/>
                <a:ea typeface="Verdana" pitchFamily="34" charset="0"/>
                <a:cs typeface="Verdana"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0"/>
              </a:spcAft>
              <a:buClr>
                <a:srgbClr val="54C0E8"/>
              </a:buClr>
              <a:buSzPct val="130000"/>
              <a:buNone/>
            </a:pPr>
            <a:endParaRPr lang="en-US" sz="1400">
              <a:solidFill>
                <a:schemeClr val="tx1">
                  <a:lumMod val="75000"/>
                  <a:lumOff val="25000"/>
                </a:schemeClr>
              </a:solidFill>
            </a:endParaRPr>
          </a:p>
        </p:txBody>
      </p:sp>
      <p:sp>
        <p:nvSpPr>
          <p:cNvPr id="7" name="Text Placeholder 2">
            <a:extLst>
              <a:ext uri="{FF2B5EF4-FFF2-40B4-BE49-F238E27FC236}">
                <a16:creationId xmlns:a16="http://schemas.microsoft.com/office/drawing/2014/main" id="{68BF465F-D289-0D81-7E73-EAA2EF68A063}"/>
              </a:ext>
            </a:extLst>
          </p:cNvPr>
          <p:cNvSpPr txBox="1">
            <a:spLocks/>
          </p:cNvSpPr>
          <p:nvPr/>
        </p:nvSpPr>
        <p:spPr>
          <a:xfrm>
            <a:off x="6341628" y="5374588"/>
            <a:ext cx="2284182" cy="1097963"/>
          </a:xfrm>
          <a:prstGeom prst="rect">
            <a:avLst/>
          </a:prstGeom>
        </p:spPr>
        <p:txBody>
          <a:bodyPr>
            <a:noAutofit/>
          </a:bodyPr>
          <a:lstStyle>
            <a:lvl1pPr marL="228600" indent="-228600" algn="l" rtl="0" fontAlgn="base">
              <a:lnSpc>
                <a:spcPct val="90000"/>
              </a:lnSpc>
              <a:spcBef>
                <a:spcPts val="414"/>
              </a:spcBef>
              <a:spcAft>
                <a:spcPts val="414"/>
              </a:spcAft>
              <a:buClr>
                <a:srgbClr val="FFD600"/>
              </a:buClr>
              <a:buSzPct val="90000"/>
              <a:buFont typeface="Verdana" pitchFamily="34" charset="0"/>
              <a:buChar char="●"/>
              <a:defRPr lang="en-US" sz="1800" kern="1200" noProof="0" dirty="0">
                <a:solidFill>
                  <a:schemeClr val="bg1"/>
                </a:solidFill>
                <a:latin typeface="+mn-lt"/>
                <a:ea typeface="Verdana" pitchFamily="34" charset="0"/>
                <a:cs typeface="Verdana" pitchFamily="34" charset="0"/>
              </a:defRPr>
            </a:lvl1pPr>
            <a:lvl2pPr marL="668233" indent="-256997" algn="l" rtl="0" fontAlgn="base">
              <a:lnSpc>
                <a:spcPct val="90000"/>
              </a:lnSpc>
              <a:spcBef>
                <a:spcPts val="414"/>
              </a:spcBef>
              <a:spcAft>
                <a:spcPts val="414"/>
              </a:spcAft>
              <a:buClr>
                <a:schemeClr val="tx2">
                  <a:lumMod val="85000"/>
                </a:schemeClr>
              </a:buClr>
              <a:buSzPct val="80000"/>
              <a:buFont typeface="Wingdings" pitchFamily="2" charset="2"/>
              <a:buChar char="v"/>
              <a:defRPr lang="en-US" sz="1800" kern="1200" noProof="0" dirty="0">
                <a:solidFill>
                  <a:schemeClr val="bg1"/>
                </a:solidFill>
                <a:latin typeface="+mn-lt"/>
                <a:ea typeface="Verdana" pitchFamily="34" charset="0"/>
                <a:cs typeface="Verdana" pitchFamily="34" charset="0"/>
              </a:defRPr>
            </a:lvl2pPr>
            <a:lvl3pPr marL="1143000" indent="-228600" algn="l" rtl="0" fontAlgn="base">
              <a:lnSpc>
                <a:spcPct val="90000"/>
              </a:lnSpc>
              <a:spcBef>
                <a:spcPts val="414"/>
              </a:spcBef>
              <a:spcAft>
                <a:spcPts val="414"/>
              </a:spcAft>
              <a:buClr>
                <a:schemeClr val="bg1"/>
              </a:buClr>
              <a:buSzPct val="80000"/>
              <a:buFont typeface="Wingdings" panose="05000000000000000000" pitchFamily="2" charset="2"/>
              <a:buChar char="§"/>
              <a:defRPr lang="en-US" sz="1800" kern="1200" noProof="0" dirty="0">
                <a:solidFill>
                  <a:schemeClr val="bg1"/>
                </a:solidFill>
                <a:latin typeface="+mn-lt"/>
                <a:ea typeface="Verdana" pitchFamily="34" charset="0"/>
                <a:cs typeface="Verdana" pitchFamily="34" charset="0"/>
              </a:defRPr>
            </a:lvl3pPr>
            <a:lvl4pPr marL="1600200" indent="-228600" algn="l" rtl="0" fontAlgn="base">
              <a:lnSpc>
                <a:spcPct val="90000"/>
              </a:lnSpc>
              <a:spcBef>
                <a:spcPts val="414"/>
              </a:spcBef>
              <a:spcAft>
                <a:spcPts val="414"/>
              </a:spcAft>
              <a:buClr>
                <a:schemeClr val="accent1">
                  <a:lumMod val="60000"/>
                  <a:lumOff val="40000"/>
                </a:schemeClr>
              </a:buClr>
              <a:buSzPct val="80000"/>
              <a:buFont typeface="Arial" panose="020B0604020202020204" pitchFamily="34" charset="0"/>
              <a:buChar char="•"/>
              <a:defRPr lang="en-US" sz="1800" kern="1200" noProof="0" dirty="0">
                <a:solidFill>
                  <a:schemeClr val="bg1"/>
                </a:solidFill>
                <a:latin typeface="+mn-lt"/>
                <a:ea typeface="Verdana" pitchFamily="34" charset="0"/>
                <a:cs typeface="Verdana" pitchFamily="34" charset="0"/>
              </a:defRPr>
            </a:lvl4pPr>
            <a:lvl5pPr marL="2057400" indent="-228600" algn="l" rtl="0" fontAlgn="base">
              <a:lnSpc>
                <a:spcPct val="90000"/>
              </a:lnSpc>
              <a:spcBef>
                <a:spcPts val="414"/>
              </a:spcBef>
              <a:spcAft>
                <a:spcPts val="414"/>
              </a:spcAft>
              <a:buClr>
                <a:schemeClr val="accent4">
                  <a:lumMod val="40000"/>
                  <a:lumOff val="60000"/>
                </a:schemeClr>
              </a:buClr>
              <a:buSzPct val="80000"/>
              <a:buFont typeface="Arial" panose="020B0604020202020204" pitchFamily="34" charset="0"/>
              <a:buChar char="•"/>
              <a:defRPr lang="en-GB" sz="1800" kern="1200" noProof="0" dirty="0">
                <a:solidFill>
                  <a:schemeClr val="bg1"/>
                </a:solidFill>
                <a:latin typeface="+mn-lt"/>
                <a:ea typeface="Verdana" pitchFamily="34" charset="0"/>
                <a:cs typeface="Verdana"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0"/>
              </a:spcAft>
              <a:buClr>
                <a:srgbClr val="54C0E8"/>
              </a:buClr>
              <a:buSzPct val="130000"/>
              <a:buNone/>
            </a:pPr>
            <a:endParaRPr lang="en-US" sz="1400">
              <a:solidFill>
                <a:schemeClr val="tx1">
                  <a:lumMod val="75000"/>
                  <a:lumOff val="25000"/>
                </a:schemeClr>
              </a:solidFill>
            </a:endParaRPr>
          </a:p>
        </p:txBody>
      </p:sp>
      <p:pic>
        <p:nvPicPr>
          <p:cNvPr id="5" name="Picture 4">
            <a:extLst>
              <a:ext uri="{FF2B5EF4-FFF2-40B4-BE49-F238E27FC236}">
                <a16:creationId xmlns:a16="http://schemas.microsoft.com/office/drawing/2014/main" id="{EAC07A31-3EF7-EFA6-E9D7-16F465B5A8F2}"/>
              </a:ext>
            </a:extLst>
          </p:cNvPr>
          <p:cNvPicPr>
            <a:picLocks noChangeAspect="1"/>
          </p:cNvPicPr>
          <p:nvPr/>
        </p:nvPicPr>
        <p:blipFill>
          <a:blip r:embed="rId7"/>
          <a:stretch>
            <a:fillRect/>
          </a:stretch>
        </p:blipFill>
        <p:spPr>
          <a:xfrm>
            <a:off x="6096000" y="4143158"/>
            <a:ext cx="1692001" cy="1391861"/>
          </a:xfrm>
          <a:prstGeom prst="rect">
            <a:avLst/>
          </a:prstGeom>
        </p:spPr>
      </p:pic>
    </p:spTree>
    <p:extLst>
      <p:ext uri="{BB962C8B-B14F-4D97-AF65-F5344CB8AC3E}">
        <p14:creationId xmlns:p14="http://schemas.microsoft.com/office/powerpoint/2010/main" val="3222790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DF6756BD-D2DB-4B70-BD1D-5120B377CF01}"/>
              </a:ext>
            </a:extLst>
          </p:cNvPr>
          <p:cNvSpPr>
            <a:spLocks noGrp="1"/>
          </p:cNvSpPr>
          <p:nvPr>
            <p:ph type="body" sz="quarter" idx="49"/>
          </p:nvPr>
        </p:nvSpPr>
        <p:spPr>
          <a:xfrm>
            <a:off x="258898" y="1142266"/>
            <a:ext cx="6829140" cy="323941"/>
          </a:xfrm>
        </p:spPr>
        <p:txBody>
          <a:bodyPr/>
          <a:lstStyle/>
          <a:p>
            <a:r>
              <a:rPr lang="en-IE" dirty="0"/>
              <a:t>Base: All adults 18+ n – 1,030</a:t>
            </a:r>
          </a:p>
        </p:txBody>
      </p:sp>
      <p:sp>
        <p:nvSpPr>
          <p:cNvPr id="7" name="Title 6">
            <a:extLst>
              <a:ext uri="{FF2B5EF4-FFF2-40B4-BE49-F238E27FC236}">
                <a16:creationId xmlns:a16="http://schemas.microsoft.com/office/drawing/2014/main" id="{646D1AFA-A335-4C46-9064-0B3DCD682FB1}"/>
              </a:ext>
            </a:extLst>
          </p:cNvPr>
          <p:cNvSpPr>
            <a:spLocks noGrp="1"/>
          </p:cNvSpPr>
          <p:nvPr>
            <p:ph type="title"/>
          </p:nvPr>
        </p:nvSpPr>
        <p:spPr>
          <a:xfrm>
            <a:off x="258898" y="162416"/>
            <a:ext cx="10904402" cy="370620"/>
          </a:xfrm>
        </p:spPr>
        <p:txBody>
          <a:bodyPr/>
          <a:lstStyle/>
          <a:p>
            <a:r>
              <a:rPr lang="en-IE" dirty="0"/>
              <a:t>Having a support network if you have a problem: </a:t>
            </a:r>
            <a:r>
              <a:rPr lang="en-IE" sz="2000" dirty="0"/>
              <a:t>A quarter of respondents have six or more people they can turn to if they had a serious problem and a half say they have three to five people they can turn to. </a:t>
            </a:r>
            <a:endParaRPr lang="en-IE" b="0" dirty="0"/>
          </a:p>
        </p:txBody>
      </p:sp>
      <p:sp>
        <p:nvSpPr>
          <p:cNvPr id="16" name="Text Placeholder 15">
            <a:extLst>
              <a:ext uri="{FF2B5EF4-FFF2-40B4-BE49-F238E27FC236}">
                <a16:creationId xmlns:a16="http://schemas.microsoft.com/office/drawing/2014/main" id="{435BBDE4-777E-4F6E-8B12-511738A03723}"/>
              </a:ext>
            </a:extLst>
          </p:cNvPr>
          <p:cNvSpPr>
            <a:spLocks noGrp="1"/>
          </p:cNvSpPr>
          <p:nvPr>
            <p:ph type="body" sz="quarter" idx="60"/>
          </p:nvPr>
        </p:nvSpPr>
        <p:spPr>
          <a:xfrm>
            <a:off x="910494" y="6562022"/>
            <a:ext cx="8831629" cy="382760"/>
          </a:xfrm>
        </p:spPr>
        <p:txBody>
          <a:bodyPr/>
          <a:lstStyle/>
          <a:p>
            <a:r>
              <a:rPr lang="en-IE" dirty="0">
                <a:latin typeface="Franklin Gothic Book" panose="020B0503020102020204" pitchFamily="34" charset="0"/>
                <a:cs typeface="Arial" panose="020B0604020202020204" pitchFamily="34" charset="0"/>
              </a:rPr>
              <a:t>Q.2 How many people are you close enough to, that you could count on them if you had a serious problem?</a:t>
            </a:r>
            <a:endParaRPr lang="en-GB" dirty="0">
              <a:latin typeface="Franklin Gothic Book" panose="020B05030201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D6B6C5ED-3971-44A4-3A09-48B4D9A7D3D4}"/>
              </a:ext>
            </a:extLst>
          </p:cNvPr>
          <p:cNvGraphicFramePr>
            <a:graphicFrameLocks noGrp="1"/>
          </p:cNvGraphicFramePr>
          <p:nvPr>
            <p:extLst>
              <p:ext uri="{D42A27DB-BD31-4B8C-83A1-F6EECF244321}">
                <p14:modId xmlns:p14="http://schemas.microsoft.com/office/powerpoint/2010/main" val="2625135074"/>
              </p:ext>
            </p:extLst>
          </p:nvPr>
        </p:nvGraphicFramePr>
        <p:xfrm>
          <a:off x="6914420" y="1924876"/>
          <a:ext cx="491072" cy="181383"/>
        </p:xfrm>
        <a:graphic>
          <a:graphicData uri="http://schemas.openxmlformats.org/drawingml/2006/table">
            <a:tbl>
              <a:tblPr>
                <a:tableStyleId>{5C22544A-7EE6-4342-B048-85BDC9FD1C3A}</a:tableStyleId>
              </a:tblPr>
              <a:tblGrid>
                <a:gridCol w="491072">
                  <a:extLst>
                    <a:ext uri="{9D8B030D-6E8A-4147-A177-3AD203B41FA5}">
                      <a16:colId xmlns:a16="http://schemas.microsoft.com/office/drawing/2014/main" val="20000"/>
                    </a:ext>
                  </a:extLst>
                </a:gridCol>
              </a:tblGrid>
              <a:tr h="181383">
                <a:tc>
                  <a:txBody>
                    <a:bodyPr/>
                    <a:lstStyle/>
                    <a:p>
                      <a:pPr algn="ctr" fontAlgn="t"/>
                      <a:r>
                        <a:rPr lang="en-IE" sz="1000" b="0" i="0" u="none" strike="noStrike" kern="1200" dirty="0">
                          <a:solidFill>
                            <a:schemeClr val="tx1"/>
                          </a:solidFill>
                          <a:effectLst/>
                          <a:latin typeface="+mn-lt"/>
                          <a:ea typeface="+mn-ea"/>
                          <a:cs typeface="+mn-cs"/>
                        </a:rPr>
                        <a:t>%</a:t>
                      </a:r>
                    </a:p>
                  </a:txBody>
                  <a:tcPr marL="8637" marR="8637" marT="863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Chart 4">
            <a:extLst>
              <a:ext uri="{FF2B5EF4-FFF2-40B4-BE49-F238E27FC236}">
                <a16:creationId xmlns:a16="http://schemas.microsoft.com/office/drawing/2014/main" id="{837DDDDA-0E3C-3E94-90D3-597FB38033EE}"/>
              </a:ext>
            </a:extLst>
          </p:cNvPr>
          <p:cNvGraphicFramePr/>
          <p:nvPr>
            <p:custDataLst>
              <p:tags r:id="rId1"/>
            </p:custDataLst>
            <p:extLst>
              <p:ext uri="{D42A27DB-BD31-4B8C-83A1-F6EECF244321}">
                <p14:modId xmlns:p14="http://schemas.microsoft.com/office/powerpoint/2010/main" val="2668894681"/>
              </p:ext>
            </p:extLst>
          </p:nvPr>
        </p:nvGraphicFramePr>
        <p:xfrm>
          <a:off x="0" y="1719880"/>
          <a:ext cx="10904402" cy="469861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ECD440CC-D846-EC2E-2849-41FB6F2AF56F}"/>
              </a:ext>
            </a:extLst>
          </p:cNvPr>
          <p:cNvSpPr txBox="1"/>
          <p:nvPr/>
        </p:nvSpPr>
        <p:spPr>
          <a:xfrm>
            <a:off x="0" y="5841182"/>
            <a:ext cx="12192000" cy="266298"/>
          </a:xfrm>
          <a:prstGeom prst="parallelogram">
            <a:avLst>
              <a:gd name="adj" fmla="val 0"/>
            </a:avLst>
          </a:prstGeom>
          <a:solidFill>
            <a:schemeClr val="accent1"/>
          </a:solidFill>
        </p:spPr>
        <p:txBody>
          <a:bodyPr wrap="square" lIns="44308" tIns="0" rIns="44308" bIns="0" rtlCol="0" anchor="t">
            <a:spAutoFit/>
          </a:bodyPr>
          <a:lstStyle/>
          <a:p>
            <a:pPr algn="ctr"/>
            <a:r>
              <a:rPr lang="en-US" sz="1450" b="1" dirty="0">
                <a:solidFill>
                  <a:schemeClr val="bg1"/>
                </a:solidFill>
              </a:rPr>
              <a:t>A quarter of respondents are reliant on just one or two people and just 3% said they have no one to turn to.  </a:t>
            </a:r>
            <a:endParaRPr lang="en-GB" sz="1477" b="1" dirty="0">
              <a:solidFill>
                <a:schemeClr val="bg1"/>
              </a:solidFill>
              <a:latin typeface="+mn-lt"/>
            </a:endParaRPr>
          </a:p>
        </p:txBody>
      </p:sp>
    </p:spTree>
    <p:extLst>
      <p:ext uri="{BB962C8B-B14F-4D97-AF65-F5344CB8AC3E}">
        <p14:creationId xmlns:p14="http://schemas.microsoft.com/office/powerpoint/2010/main" val="345843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0AA08E2-4B56-59B7-5301-DFA20E8A6196}"/>
              </a:ext>
            </a:extLst>
          </p:cNvPr>
          <p:cNvGraphicFramePr/>
          <p:nvPr>
            <p:extLst>
              <p:ext uri="{D42A27DB-BD31-4B8C-83A1-F6EECF244321}">
                <p14:modId xmlns:p14="http://schemas.microsoft.com/office/powerpoint/2010/main" val="1762787360"/>
              </p:ext>
            </p:extLst>
          </p:nvPr>
        </p:nvGraphicFramePr>
        <p:xfrm>
          <a:off x="1629453" y="1930920"/>
          <a:ext cx="8933093" cy="326240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a:extLst>
              <a:ext uri="{FF2B5EF4-FFF2-40B4-BE49-F238E27FC236}">
                <a16:creationId xmlns:a16="http://schemas.microsoft.com/office/drawing/2014/main" id="{2E0BAD9F-9ED2-B0D8-9987-7E088871ADC5}"/>
              </a:ext>
            </a:extLst>
          </p:cNvPr>
          <p:cNvSpPr>
            <a:spLocks noGrp="1"/>
          </p:cNvSpPr>
          <p:nvPr>
            <p:ph type="body" sz="quarter" idx="49"/>
          </p:nvPr>
        </p:nvSpPr>
        <p:spPr>
          <a:xfrm>
            <a:off x="258897" y="854281"/>
            <a:ext cx="3865428" cy="323941"/>
          </a:xfrm>
        </p:spPr>
        <p:txBody>
          <a:bodyPr/>
          <a:lstStyle/>
          <a:p>
            <a:r>
              <a:rPr lang="en-IE" dirty="0"/>
              <a:t>Base: All adults 18+ n – 1,030</a:t>
            </a:r>
          </a:p>
        </p:txBody>
      </p:sp>
      <p:sp>
        <p:nvSpPr>
          <p:cNvPr id="4" name="Title 3">
            <a:extLst>
              <a:ext uri="{FF2B5EF4-FFF2-40B4-BE49-F238E27FC236}">
                <a16:creationId xmlns:a16="http://schemas.microsoft.com/office/drawing/2014/main" id="{C96F9B66-B08E-3D9F-B566-FB6FAAD6342E}"/>
              </a:ext>
            </a:extLst>
          </p:cNvPr>
          <p:cNvSpPr>
            <a:spLocks noGrp="1"/>
          </p:cNvSpPr>
          <p:nvPr>
            <p:ph type="title"/>
          </p:nvPr>
        </p:nvSpPr>
        <p:spPr>
          <a:xfrm>
            <a:off x="258897" y="186553"/>
            <a:ext cx="10847467" cy="370620"/>
          </a:xfrm>
        </p:spPr>
        <p:txBody>
          <a:bodyPr>
            <a:noAutofit/>
          </a:bodyPr>
          <a:lstStyle/>
          <a:p>
            <a:r>
              <a:rPr lang="en-IE" dirty="0"/>
              <a:t>Interest and concern people show in what you do: </a:t>
            </a:r>
            <a:r>
              <a:rPr lang="en-IE" sz="2000" dirty="0"/>
              <a:t>Almost two thirds of respondents feel that people have some degree of concern/interest in what they do. </a:t>
            </a:r>
            <a:endParaRPr lang="en-IE" dirty="0"/>
          </a:p>
        </p:txBody>
      </p:sp>
      <p:sp>
        <p:nvSpPr>
          <p:cNvPr id="6" name="Text Placeholder 5">
            <a:extLst>
              <a:ext uri="{FF2B5EF4-FFF2-40B4-BE49-F238E27FC236}">
                <a16:creationId xmlns:a16="http://schemas.microsoft.com/office/drawing/2014/main" id="{036F6116-83F5-7799-D520-58582203C15D}"/>
              </a:ext>
            </a:extLst>
          </p:cNvPr>
          <p:cNvSpPr>
            <a:spLocks noGrp="1"/>
          </p:cNvSpPr>
          <p:nvPr>
            <p:ph type="body" sz="quarter" idx="60"/>
          </p:nvPr>
        </p:nvSpPr>
        <p:spPr>
          <a:xfrm>
            <a:off x="909566" y="6561429"/>
            <a:ext cx="6866282" cy="285204"/>
          </a:xfrm>
        </p:spPr>
        <p:txBody>
          <a:bodyPr/>
          <a:lstStyle/>
          <a:p>
            <a:r>
              <a:rPr kumimoji="0" lang="en-IE" sz="900" i="0" u="none" strike="noStrike" kern="1200" cap="none" spc="0" normalizeH="0" baseline="0" noProof="0" dirty="0">
                <a:ln>
                  <a:noFill/>
                </a:ln>
                <a:effectLst/>
                <a:uLnTx/>
                <a:uFillTx/>
                <a:latin typeface="Franklin Gothic Book" panose="020B0503020102020204" pitchFamily="34" charset="0"/>
                <a:cs typeface="Arial" panose="020B0604020202020204" pitchFamily="34" charset="0"/>
              </a:rPr>
              <a:t>Q.3 At a general level, how much interest and concern do people show in what you do?</a:t>
            </a:r>
          </a:p>
        </p:txBody>
      </p:sp>
      <p:graphicFrame>
        <p:nvGraphicFramePr>
          <p:cNvPr id="3" name="Table 2">
            <a:extLst>
              <a:ext uri="{FF2B5EF4-FFF2-40B4-BE49-F238E27FC236}">
                <a16:creationId xmlns:a16="http://schemas.microsoft.com/office/drawing/2014/main" id="{BB9DDA5A-B08B-1209-A026-19211CBD3909}"/>
              </a:ext>
            </a:extLst>
          </p:cNvPr>
          <p:cNvGraphicFramePr>
            <a:graphicFrameLocks noGrp="1"/>
          </p:cNvGraphicFramePr>
          <p:nvPr>
            <p:extLst>
              <p:ext uri="{D42A27DB-BD31-4B8C-83A1-F6EECF244321}">
                <p14:modId xmlns:p14="http://schemas.microsoft.com/office/powerpoint/2010/main" val="1751607899"/>
              </p:ext>
            </p:extLst>
          </p:nvPr>
        </p:nvGraphicFramePr>
        <p:xfrm>
          <a:off x="3571874" y="1306038"/>
          <a:ext cx="5143500" cy="497205"/>
        </p:xfrm>
        <a:graphic>
          <a:graphicData uri="http://schemas.openxmlformats.org/drawingml/2006/table">
            <a:tbl>
              <a:tblPr>
                <a:tableStyleId>{5C22544A-7EE6-4342-B048-85BDC9FD1C3A}</a:tableStyleId>
              </a:tblPr>
              <a:tblGrid>
                <a:gridCol w="1571625">
                  <a:extLst>
                    <a:ext uri="{9D8B030D-6E8A-4147-A177-3AD203B41FA5}">
                      <a16:colId xmlns:a16="http://schemas.microsoft.com/office/drawing/2014/main" val="734795824"/>
                    </a:ext>
                  </a:extLst>
                </a:gridCol>
                <a:gridCol w="1924050">
                  <a:extLst>
                    <a:ext uri="{9D8B030D-6E8A-4147-A177-3AD203B41FA5}">
                      <a16:colId xmlns:a16="http://schemas.microsoft.com/office/drawing/2014/main" val="4037173385"/>
                    </a:ext>
                  </a:extLst>
                </a:gridCol>
                <a:gridCol w="1647825">
                  <a:extLst>
                    <a:ext uri="{9D8B030D-6E8A-4147-A177-3AD203B41FA5}">
                      <a16:colId xmlns:a16="http://schemas.microsoft.com/office/drawing/2014/main" val="1583022526"/>
                    </a:ext>
                  </a:extLst>
                </a:gridCol>
              </a:tblGrid>
              <a:tr h="36413">
                <a:tc>
                  <a:txBody>
                    <a:bodyPr/>
                    <a:lstStyle/>
                    <a:p>
                      <a:pPr algn="ctr" fontAlgn="t"/>
                      <a:endParaRPr lang="en-IE" sz="1100" b="1" i="0" u="none" strike="noStrike" kern="1200" dirty="0">
                        <a:solidFill>
                          <a:schemeClr val="dk1"/>
                        </a:solidFill>
                        <a:effectLst/>
                        <a:latin typeface="Franklin Gothic Book" panose="020B0503020102020204" pitchFamily="34" charset="0"/>
                        <a:ea typeface="+mn-ea"/>
                        <a:cs typeface="+mn-cs"/>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IE" sz="1100" b="1" i="0" u="none" strike="noStrike" kern="1200" dirty="0">
                          <a:solidFill>
                            <a:schemeClr val="dk1"/>
                          </a:solidFill>
                          <a:effectLst/>
                          <a:latin typeface="Franklin Gothic Book" panose="020B0503020102020204" pitchFamily="34" charset="0"/>
                          <a:ea typeface="+mn-ea"/>
                          <a:cs typeface="+mn-cs"/>
                        </a:rPr>
                        <a:t>How much interest and concern do people show in what you do</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endParaRPr lang="en-IE" sz="1100" b="1" i="0" u="none" strike="noStrike" kern="1200" dirty="0">
                        <a:solidFill>
                          <a:schemeClr val="dk1"/>
                        </a:solidFill>
                        <a:effectLst/>
                        <a:latin typeface="Franklin Gothic Book" panose="020B0503020102020204" pitchFamily="34" charset="0"/>
                        <a:ea typeface="+mn-ea"/>
                        <a:cs typeface="+mn-cs"/>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37041862"/>
                  </a:ext>
                </a:extLst>
              </a:tr>
              <a:tr h="123436">
                <a:tc>
                  <a:txBody>
                    <a:bodyPr/>
                    <a:lstStyle/>
                    <a:p>
                      <a:pPr algn="ctr" fontAlgn="t"/>
                      <a:endParaRPr lang="en-IE" sz="1000" b="1" i="0" u="none" strike="noStrike" dirty="0">
                        <a:solidFill>
                          <a:srgbClr val="000000"/>
                        </a:solidFill>
                        <a:effectLst/>
                        <a:latin typeface="Franklin Gothic Book" panose="020B0503020102020204" pitchFamily="34" charset="0"/>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IE" sz="1000" b="1" i="0" u="none" strike="noStrike">
                          <a:solidFill>
                            <a:srgbClr val="000000"/>
                          </a:solidFill>
                          <a:effectLst/>
                          <a:latin typeface="Franklin Gothic Book" panose="020B0503020102020204" pitchFamily="34" charset="0"/>
                        </a:rPr>
                        <a:t>%</a:t>
                      </a: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endParaRPr lang="en-IE" sz="1000" b="1" i="0" u="none" strike="noStrike" dirty="0">
                        <a:solidFill>
                          <a:srgbClr val="000000"/>
                        </a:solidFill>
                        <a:effectLst/>
                        <a:latin typeface="Franklin Gothic Book" panose="020B0503020102020204" pitchFamily="34" charset="0"/>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11973216"/>
                  </a:ext>
                </a:extLst>
              </a:tr>
            </a:tbl>
          </a:graphicData>
        </a:graphic>
      </p:graphicFrame>
      <p:graphicFrame>
        <p:nvGraphicFramePr>
          <p:cNvPr id="7" name="Table 6">
            <a:extLst>
              <a:ext uri="{FF2B5EF4-FFF2-40B4-BE49-F238E27FC236}">
                <a16:creationId xmlns:a16="http://schemas.microsoft.com/office/drawing/2014/main" id="{67D82A30-DA07-E1E6-4805-6E5B42C6C6C5}"/>
              </a:ext>
            </a:extLst>
          </p:cNvPr>
          <p:cNvGraphicFramePr>
            <a:graphicFrameLocks noGrp="1"/>
          </p:cNvGraphicFramePr>
          <p:nvPr>
            <p:extLst>
              <p:ext uri="{D42A27DB-BD31-4B8C-83A1-F6EECF244321}">
                <p14:modId xmlns:p14="http://schemas.microsoft.com/office/powerpoint/2010/main" val="3232375601"/>
              </p:ext>
            </p:extLst>
          </p:nvPr>
        </p:nvGraphicFramePr>
        <p:xfrm>
          <a:off x="3537870" y="2111312"/>
          <a:ext cx="1857386" cy="2954201"/>
        </p:xfrm>
        <a:graphic>
          <a:graphicData uri="http://schemas.openxmlformats.org/drawingml/2006/table">
            <a:tbl>
              <a:tblPr>
                <a:tableStyleId>{5C22544A-7EE6-4342-B048-85BDC9FD1C3A}</a:tableStyleId>
              </a:tblPr>
              <a:tblGrid>
                <a:gridCol w="1857386">
                  <a:extLst>
                    <a:ext uri="{9D8B030D-6E8A-4147-A177-3AD203B41FA5}">
                      <a16:colId xmlns:a16="http://schemas.microsoft.com/office/drawing/2014/main" val="1000600940"/>
                    </a:ext>
                  </a:extLst>
                </a:gridCol>
              </a:tblGrid>
              <a:tr h="923471">
                <a:tc>
                  <a:txBody>
                    <a:bodyPr/>
                    <a:lstStyle/>
                    <a:p>
                      <a:pPr algn="r" fontAlgn="t"/>
                      <a:r>
                        <a:rPr lang="en-IE" sz="1100" b="0" i="0" u="none" strike="noStrike" kern="1200" dirty="0">
                          <a:solidFill>
                            <a:srgbClr val="000000"/>
                          </a:solidFill>
                          <a:effectLst/>
                          <a:latin typeface="Franklin Gothic Book" panose="020B0503020102020204" pitchFamily="34" charset="0"/>
                          <a:ea typeface="+mn-ea"/>
                          <a:cs typeface="+mn-cs"/>
                        </a:rPr>
                        <a:t>A lot of concern and interest</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28535960"/>
                  </a:ext>
                </a:extLst>
              </a:tr>
              <a:tr h="1152525">
                <a:tc>
                  <a:txBody>
                    <a:bodyPr/>
                    <a:lstStyle/>
                    <a:p>
                      <a:pPr algn="r" fontAlgn="t"/>
                      <a:r>
                        <a:rPr lang="en-IE" sz="1100" b="0" i="0" u="none" strike="noStrike" kern="1200" dirty="0">
                          <a:solidFill>
                            <a:srgbClr val="000000"/>
                          </a:solidFill>
                          <a:effectLst/>
                          <a:latin typeface="Franklin Gothic Book" panose="020B0503020102020204" pitchFamily="34" charset="0"/>
                          <a:ea typeface="+mn-ea"/>
                          <a:cs typeface="+mn-cs"/>
                        </a:rPr>
                        <a:t>Some concern and interest</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0917419"/>
                  </a:ext>
                </a:extLst>
              </a:tr>
              <a:tr h="523875">
                <a:tc>
                  <a:txBody>
                    <a:bodyPr/>
                    <a:lstStyle/>
                    <a:p>
                      <a:pPr algn="r" fontAlgn="t"/>
                      <a:r>
                        <a:rPr lang="en-IE" sz="1100" b="0" i="0" u="none" strike="noStrike" kern="1200" dirty="0">
                          <a:solidFill>
                            <a:srgbClr val="000000"/>
                          </a:solidFill>
                          <a:effectLst/>
                          <a:latin typeface="Franklin Gothic Book" panose="020B0503020102020204" pitchFamily="34" charset="0"/>
                          <a:ea typeface="+mn-ea"/>
                          <a:cs typeface="+mn-cs"/>
                        </a:rPr>
                        <a:t>Uncertain</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7025358"/>
                  </a:ext>
                </a:extLst>
              </a:tr>
              <a:tr h="161925">
                <a:tc>
                  <a:txBody>
                    <a:bodyPr/>
                    <a:lstStyle/>
                    <a:p>
                      <a:pPr algn="r" fontAlgn="t"/>
                      <a:r>
                        <a:rPr lang="en-IE" sz="1100" b="0" i="0" u="none" strike="noStrike" kern="1200" dirty="0">
                          <a:solidFill>
                            <a:srgbClr val="000000"/>
                          </a:solidFill>
                          <a:effectLst/>
                          <a:latin typeface="Franklin Gothic Book" panose="020B0503020102020204" pitchFamily="34" charset="0"/>
                          <a:ea typeface="+mn-ea"/>
                          <a:cs typeface="+mn-cs"/>
                        </a:rPr>
                        <a:t>Little concern and interest</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18110197"/>
                  </a:ext>
                </a:extLst>
              </a:tr>
              <a:tr h="133944">
                <a:tc>
                  <a:txBody>
                    <a:bodyPr/>
                    <a:lstStyle/>
                    <a:p>
                      <a:pPr algn="r" fontAlgn="t"/>
                      <a:r>
                        <a:rPr lang="en-IE" sz="1100" b="0" i="0" u="none" strike="noStrike" kern="1200" dirty="0">
                          <a:solidFill>
                            <a:srgbClr val="000000"/>
                          </a:solidFill>
                          <a:effectLst/>
                          <a:latin typeface="Franklin Gothic Book" panose="020B0503020102020204" pitchFamily="34" charset="0"/>
                          <a:ea typeface="+mn-ea"/>
                          <a:cs typeface="+mn-cs"/>
                        </a:rPr>
                        <a:t>No concern and interest</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93405283"/>
                  </a:ext>
                </a:extLst>
              </a:tr>
            </a:tbl>
          </a:graphicData>
        </a:graphic>
      </p:graphicFrame>
      <p:graphicFrame>
        <p:nvGraphicFramePr>
          <p:cNvPr id="8" name="Table 7">
            <a:extLst>
              <a:ext uri="{FF2B5EF4-FFF2-40B4-BE49-F238E27FC236}">
                <a16:creationId xmlns:a16="http://schemas.microsoft.com/office/drawing/2014/main" id="{F5F7A2CB-2D5A-C38C-CEDE-FC4DAA58713B}"/>
              </a:ext>
            </a:extLst>
          </p:cNvPr>
          <p:cNvGraphicFramePr>
            <a:graphicFrameLocks noGrp="1"/>
          </p:cNvGraphicFramePr>
          <p:nvPr>
            <p:extLst>
              <p:ext uri="{D42A27DB-BD31-4B8C-83A1-F6EECF244321}">
                <p14:modId xmlns:p14="http://schemas.microsoft.com/office/powerpoint/2010/main" val="3635889199"/>
              </p:ext>
            </p:extLst>
          </p:nvPr>
        </p:nvGraphicFramePr>
        <p:xfrm>
          <a:off x="3785519" y="5373721"/>
          <a:ext cx="2828925" cy="405985"/>
        </p:xfrm>
        <a:graphic>
          <a:graphicData uri="http://schemas.openxmlformats.org/drawingml/2006/table">
            <a:tbl>
              <a:tblPr>
                <a:tableStyleId>{5C22544A-7EE6-4342-B048-85BDC9FD1C3A}</a:tableStyleId>
              </a:tblPr>
              <a:tblGrid>
                <a:gridCol w="1876426">
                  <a:extLst>
                    <a:ext uri="{9D8B030D-6E8A-4147-A177-3AD203B41FA5}">
                      <a16:colId xmlns:a16="http://schemas.microsoft.com/office/drawing/2014/main" val="214798847"/>
                    </a:ext>
                  </a:extLst>
                </a:gridCol>
                <a:gridCol w="952499">
                  <a:extLst>
                    <a:ext uri="{9D8B030D-6E8A-4147-A177-3AD203B41FA5}">
                      <a16:colId xmlns:a16="http://schemas.microsoft.com/office/drawing/2014/main" val="1585800594"/>
                    </a:ext>
                  </a:extLst>
                </a:gridCol>
              </a:tblGrid>
              <a:tr h="228820">
                <a:tc>
                  <a:txBody>
                    <a:bodyPr/>
                    <a:lstStyle/>
                    <a:p>
                      <a:pPr algn="l" fontAlgn="t"/>
                      <a:r>
                        <a:rPr lang="en-IE" sz="1100" b="0" u="none" strike="noStrike" kern="1200" dirty="0">
                          <a:solidFill>
                            <a:schemeClr val="dk1"/>
                          </a:solidFill>
                          <a:effectLst/>
                          <a:latin typeface="Franklin Gothic Book" panose="020B0503020102020204" pitchFamily="34" charset="0"/>
                          <a:ea typeface="+mn-ea"/>
                          <a:cs typeface="+mn-cs"/>
                        </a:rPr>
                        <a:t>NET (Concern)</a:t>
                      </a:r>
                    </a:p>
                  </a:txBody>
                  <a:tcPr marL="9525" marR="9525" marT="9525" marB="0">
                    <a:solidFill>
                      <a:schemeClr val="bg1">
                        <a:lumMod val="95000"/>
                      </a:schemeClr>
                    </a:solidFill>
                  </a:tcPr>
                </a:tc>
                <a:tc>
                  <a:txBody>
                    <a:bodyPr/>
                    <a:lstStyle/>
                    <a:p>
                      <a:pPr algn="ctr" fontAlgn="t"/>
                      <a:r>
                        <a:rPr lang="en-IE" sz="1100" b="0" u="none" strike="noStrike" kern="1200" dirty="0">
                          <a:solidFill>
                            <a:schemeClr val="dk1"/>
                          </a:solidFill>
                          <a:effectLst/>
                          <a:latin typeface="Franklin Gothic Book" panose="020B0503020102020204" pitchFamily="34" charset="0"/>
                          <a:ea typeface="+mn-ea"/>
                          <a:cs typeface="+mn-cs"/>
                        </a:rPr>
                        <a:t>63</a:t>
                      </a:r>
                    </a:p>
                  </a:txBody>
                  <a:tcPr marL="9525" marR="9525" marT="9525" marB="0">
                    <a:solidFill>
                      <a:schemeClr val="bg1">
                        <a:lumMod val="95000"/>
                      </a:schemeClr>
                    </a:solidFill>
                  </a:tcPr>
                </a:tc>
                <a:extLst>
                  <a:ext uri="{0D108BD9-81ED-4DB2-BD59-A6C34878D82A}">
                    <a16:rowId xmlns:a16="http://schemas.microsoft.com/office/drawing/2014/main" val="2609816882"/>
                  </a:ext>
                </a:extLst>
              </a:tr>
              <a:tr h="175442">
                <a:tc>
                  <a:txBody>
                    <a:bodyPr/>
                    <a:lstStyle/>
                    <a:p>
                      <a:pPr algn="l" fontAlgn="t"/>
                      <a:r>
                        <a:rPr lang="en-IE" sz="1100" b="0" u="none" strike="noStrike" kern="1200" dirty="0">
                          <a:solidFill>
                            <a:schemeClr val="dk1"/>
                          </a:solidFill>
                          <a:effectLst/>
                          <a:latin typeface="Franklin Gothic Book" panose="020B0503020102020204" pitchFamily="34" charset="0"/>
                          <a:ea typeface="+mn-ea"/>
                          <a:cs typeface="+mn-cs"/>
                        </a:rPr>
                        <a:t>NET (No Concern)</a:t>
                      </a:r>
                    </a:p>
                  </a:txBody>
                  <a:tcPr marL="9525" marR="9525" marT="9525" marB="0">
                    <a:solidFill>
                      <a:schemeClr val="bg1">
                        <a:lumMod val="95000"/>
                      </a:schemeClr>
                    </a:solidFill>
                  </a:tcPr>
                </a:tc>
                <a:tc>
                  <a:txBody>
                    <a:bodyPr/>
                    <a:lstStyle/>
                    <a:p>
                      <a:pPr algn="ctr" fontAlgn="t"/>
                      <a:r>
                        <a:rPr lang="en-IE" sz="1100" b="0" u="none" strike="noStrike" kern="1200" dirty="0">
                          <a:solidFill>
                            <a:schemeClr val="dk1"/>
                          </a:solidFill>
                          <a:effectLst/>
                          <a:latin typeface="Franklin Gothic Book" panose="020B0503020102020204" pitchFamily="34" charset="0"/>
                          <a:ea typeface="+mn-ea"/>
                          <a:cs typeface="+mn-cs"/>
                        </a:rPr>
                        <a:t>13</a:t>
                      </a:r>
                    </a:p>
                  </a:txBody>
                  <a:tcPr marL="9525" marR="9525" marT="9525" marB="0">
                    <a:solidFill>
                      <a:schemeClr val="bg1">
                        <a:lumMod val="95000"/>
                      </a:schemeClr>
                    </a:solidFill>
                  </a:tcPr>
                </a:tc>
                <a:extLst>
                  <a:ext uri="{0D108BD9-81ED-4DB2-BD59-A6C34878D82A}">
                    <a16:rowId xmlns:a16="http://schemas.microsoft.com/office/drawing/2014/main" val="3753094178"/>
                  </a:ext>
                </a:extLst>
              </a:tr>
            </a:tbl>
          </a:graphicData>
        </a:graphic>
      </p:graphicFrame>
    </p:spTree>
    <p:extLst>
      <p:ext uri="{BB962C8B-B14F-4D97-AF65-F5344CB8AC3E}">
        <p14:creationId xmlns:p14="http://schemas.microsoft.com/office/powerpoint/2010/main" val="3795614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0AA08E2-4B56-59B7-5301-DFA20E8A6196}"/>
              </a:ext>
            </a:extLst>
          </p:cNvPr>
          <p:cNvGraphicFramePr/>
          <p:nvPr>
            <p:extLst>
              <p:ext uri="{D42A27DB-BD31-4B8C-83A1-F6EECF244321}">
                <p14:modId xmlns:p14="http://schemas.microsoft.com/office/powerpoint/2010/main" val="3101369381"/>
              </p:ext>
            </p:extLst>
          </p:nvPr>
        </p:nvGraphicFramePr>
        <p:xfrm>
          <a:off x="1629453" y="1930920"/>
          <a:ext cx="8933093" cy="326240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a:extLst>
              <a:ext uri="{FF2B5EF4-FFF2-40B4-BE49-F238E27FC236}">
                <a16:creationId xmlns:a16="http://schemas.microsoft.com/office/drawing/2014/main" id="{2E0BAD9F-9ED2-B0D8-9987-7E088871ADC5}"/>
              </a:ext>
            </a:extLst>
          </p:cNvPr>
          <p:cNvSpPr>
            <a:spLocks noGrp="1"/>
          </p:cNvSpPr>
          <p:nvPr>
            <p:ph type="body" sz="quarter" idx="49"/>
          </p:nvPr>
        </p:nvSpPr>
        <p:spPr>
          <a:xfrm>
            <a:off x="258897" y="1122704"/>
            <a:ext cx="3865428" cy="323941"/>
          </a:xfrm>
        </p:spPr>
        <p:txBody>
          <a:bodyPr/>
          <a:lstStyle/>
          <a:p>
            <a:r>
              <a:rPr lang="en-IE" dirty="0"/>
              <a:t>Base: All adults 18+ n – 1,030</a:t>
            </a:r>
          </a:p>
        </p:txBody>
      </p:sp>
      <p:sp>
        <p:nvSpPr>
          <p:cNvPr id="4" name="Title 3">
            <a:extLst>
              <a:ext uri="{FF2B5EF4-FFF2-40B4-BE49-F238E27FC236}">
                <a16:creationId xmlns:a16="http://schemas.microsoft.com/office/drawing/2014/main" id="{C96F9B66-B08E-3D9F-B566-FB6FAAD6342E}"/>
              </a:ext>
            </a:extLst>
          </p:cNvPr>
          <p:cNvSpPr>
            <a:spLocks noGrp="1"/>
          </p:cNvSpPr>
          <p:nvPr>
            <p:ph type="title"/>
          </p:nvPr>
        </p:nvSpPr>
        <p:spPr>
          <a:xfrm>
            <a:off x="258897" y="124909"/>
            <a:ext cx="10755000" cy="370620"/>
          </a:xfrm>
        </p:spPr>
        <p:txBody>
          <a:bodyPr>
            <a:noAutofit/>
          </a:bodyPr>
          <a:lstStyle/>
          <a:p>
            <a:r>
              <a:rPr lang="en-IE" dirty="0"/>
              <a:t>Ease of getting help from neighbour: </a:t>
            </a:r>
            <a:r>
              <a:rPr lang="en-IE" sz="2000" dirty="0"/>
              <a:t>Only one in eight consider it difficult to get practical help from neighbours should they need it. This is perhaps tempered to a degree by a large proportion saying that there is only a possibility. </a:t>
            </a:r>
            <a:endParaRPr lang="en-IE" dirty="0"/>
          </a:p>
        </p:txBody>
      </p:sp>
      <p:sp>
        <p:nvSpPr>
          <p:cNvPr id="6" name="Text Placeholder 5">
            <a:extLst>
              <a:ext uri="{FF2B5EF4-FFF2-40B4-BE49-F238E27FC236}">
                <a16:creationId xmlns:a16="http://schemas.microsoft.com/office/drawing/2014/main" id="{036F6116-83F5-7799-D520-58582203C15D}"/>
              </a:ext>
            </a:extLst>
          </p:cNvPr>
          <p:cNvSpPr>
            <a:spLocks noGrp="1"/>
          </p:cNvSpPr>
          <p:nvPr>
            <p:ph type="body" sz="quarter" idx="60"/>
          </p:nvPr>
        </p:nvSpPr>
        <p:spPr>
          <a:xfrm>
            <a:off x="909566" y="6561429"/>
            <a:ext cx="6866282" cy="285204"/>
          </a:xfrm>
        </p:spPr>
        <p:txBody>
          <a:bodyPr/>
          <a:lstStyle/>
          <a:p>
            <a:r>
              <a:rPr kumimoji="0" lang="en-IE" sz="900" i="0" u="none" strike="noStrike" kern="1200" cap="none" spc="0" normalizeH="0" baseline="0" noProof="0" dirty="0">
                <a:ln>
                  <a:noFill/>
                </a:ln>
                <a:effectLst/>
                <a:uLnTx/>
                <a:uFillTx/>
                <a:latin typeface="Franklin Gothic Book" panose="020B0503020102020204" pitchFamily="34" charset="0"/>
                <a:cs typeface="Arial" panose="020B0604020202020204" pitchFamily="34" charset="0"/>
              </a:rPr>
              <a:t>Q.4 How easy is it to get practical help from neighbours if you should need it?</a:t>
            </a:r>
          </a:p>
        </p:txBody>
      </p:sp>
      <p:graphicFrame>
        <p:nvGraphicFramePr>
          <p:cNvPr id="3" name="Table 2">
            <a:extLst>
              <a:ext uri="{FF2B5EF4-FFF2-40B4-BE49-F238E27FC236}">
                <a16:creationId xmlns:a16="http://schemas.microsoft.com/office/drawing/2014/main" id="{BB9DDA5A-B08B-1209-A026-19211CBD3909}"/>
              </a:ext>
            </a:extLst>
          </p:cNvPr>
          <p:cNvGraphicFramePr>
            <a:graphicFrameLocks noGrp="1"/>
          </p:cNvGraphicFramePr>
          <p:nvPr>
            <p:extLst>
              <p:ext uri="{D42A27DB-BD31-4B8C-83A1-F6EECF244321}">
                <p14:modId xmlns:p14="http://schemas.microsoft.com/office/powerpoint/2010/main" val="2289012270"/>
              </p:ext>
            </p:extLst>
          </p:nvPr>
        </p:nvGraphicFramePr>
        <p:xfrm>
          <a:off x="3552824" y="1565423"/>
          <a:ext cx="5143500" cy="329565"/>
        </p:xfrm>
        <a:graphic>
          <a:graphicData uri="http://schemas.openxmlformats.org/drawingml/2006/table">
            <a:tbl>
              <a:tblPr>
                <a:tableStyleId>{5C22544A-7EE6-4342-B048-85BDC9FD1C3A}</a:tableStyleId>
              </a:tblPr>
              <a:tblGrid>
                <a:gridCol w="1571625">
                  <a:extLst>
                    <a:ext uri="{9D8B030D-6E8A-4147-A177-3AD203B41FA5}">
                      <a16:colId xmlns:a16="http://schemas.microsoft.com/office/drawing/2014/main" val="734795824"/>
                    </a:ext>
                  </a:extLst>
                </a:gridCol>
                <a:gridCol w="1924050">
                  <a:extLst>
                    <a:ext uri="{9D8B030D-6E8A-4147-A177-3AD203B41FA5}">
                      <a16:colId xmlns:a16="http://schemas.microsoft.com/office/drawing/2014/main" val="4037173385"/>
                    </a:ext>
                  </a:extLst>
                </a:gridCol>
                <a:gridCol w="1647825">
                  <a:extLst>
                    <a:ext uri="{9D8B030D-6E8A-4147-A177-3AD203B41FA5}">
                      <a16:colId xmlns:a16="http://schemas.microsoft.com/office/drawing/2014/main" val="1583022526"/>
                    </a:ext>
                  </a:extLst>
                </a:gridCol>
              </a:tblGrid>
              <a:tr h="36413">
                <a:tc>
                  <a:txBody>
                    <a:bodyPr/>
                    <a:lstStyle/>
                    <a:p>
                      <a:pPr algn="ctr" fontAlgn="t"/>
                      <a:endParaRPr lang="en-IE" sz="1100" b="1" i="0" u="none" strike="noStrike" kern="1200" dirty="0">
                        <a:solidFill>
                          <a:schemeClr val="dk1"/>
                        </a:solidFill>
                        <a:effectLst/>
                        <a:latin typeface="Franklin Gothic Book" panose="020B0503020102020204" pitchFamily="34" charset="0"/>
                        <a:ea typeface="+mn-ea"/>
                        <a:cs typeface="+mn-cs"/>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IE" sz="1100" b="1" i="0" u="none" strike="noStrike" kern="1200" dirty="0">
                          <a:solidFill>
                            <a:schemeClr val="dk1"/>
                          </a:solidFill>
                          <a:effectLst/>
                          <a:latin typeface="Franklin Gothic Book" panose="020B0503020102020204" pitchFamily="34" charset="0"/>
                          <a:ea typeface="+mn-ea"/>
                          <a:cs typeface="+mn-cs"/>
                        </a:rPr>
                        <a:t>Practical help from neighbours </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endParaRPr lang="en-IE" sz="1100" b="1" i="0" u="none" strike="noStrike" kern="1200" dirty="0">
                        <a:solidFill>
                          <a:schemeClr val="dk1"/>
                        </a:solidFill>
                        <a:effectLst/>
                        <a:latin typeface="Franklin Gothic Book" panose="020B0503020102020204" pitchFamily="34" charset="0"/>
                        <a:ea typeface="+mn-ea"/>
                        <a:cs typeface="+mn-cs"/>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37041862"/>
                  </a:ext>
                </a:extLst>
              </a:tr>
              <a:tr h="123436">
                <a:tc>
                  <a:txBody>
                    <a:bodyPr/>
                    <a:lstStyle/>
                    <a:p>
                      <a:pPr algn="ctr" fontAlgn="t"/>
                      <a:endParaRPr lang="en-IE" sz="1000" b="1" i="0" u="none" strike="noStrike" dirty="0">
                        <a:solidFill>
                          <a:srgbClr val="000000"/>
                        </a:solidFill>
                        <a:effectLst/>
                        <a:latin typeface="Franklin Gothic Book" panose="020B0503020102020204" pitchFamily="34" charset="0"/>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IE" sz="1000" b="1" i="0" u="none" strike="noStrike">
                          <a:solidFill>
                            <a:srgbClr val="000000"/>
                          </a:solidFill>
                          <a:effectLst/>
                          <a:latin typeface="Franklin Gothic Book" panose="020B0503020102020204" pitchFamily="34" charset="0"/>
                        </a:rPr>
                        <a:t>%</a:t>
                      </a: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endParaRPr lang="en-IE" sz="1000" b="1" i="0" u="none" strike="noStrike" dirty="0">
                        <a:solidFill>
                          <a:srgbClr val="000000"/>
                        </a:solidFill>
                        <a:effectLst/>
                        <a:latin typeface="Franklin Gothic Book" panose="020B0503020102020204" pitchFamily="34" charset="0"/>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11973216"/>
                  </a:ext>
                </a:extLst>
              </a:tr>
            </a:tbl>
          </a:graphicData>
        </a:graphic>
      </p:graphicFrame>
      <p:graphicFrame>
        <p:nvGraphicFramePr>
          <p:cNvPr id="7" name="Table 6">
            <a:extLst>
              <a:ext uri="{FF2B5EF4-FFF2-40B4-BE49-F238E27FC236}">
                <a16:creationId xmlns:a16="http://schemas.microsoft.com/office/drawing/2014/main" id="{67D82A30-DA07-E1E6-4805-6E5B42C6C6C5}"/>
              </a:ext>
            </a:extLst>
          </p:cNvPr>
          <p:cNvGraphicFramePr>
            <a:graphicFrameLocks noGrp="1"/>
          </p:cNvGraphicFramePr>
          <p:nvPr>
            <p:extLst>
              <p:ext uri="{D42A27DB-BD31-4B8C-83A1-F6EECF244321}">
                <p14:modId xmlns:p14="http://schemas.microsoft.com/office/powerpoint/2010/main" val="3149168152"/>
              </p:ext>
            </p:extLst>
          </p:nvPr>
        </p:nvGraphicFramePr>
        <p:xfrm>
          <a:off x="3414014" y="2300908"/>
          <a:ext cx="1857386" cy="2777822"/>
        </p:xfrm>
        <a:graphic>
          <a:graphicData uri="http://schemas.openxmlformats.org/drawingml/2006/table">
            <a:tbl>
              <a:tblPr>
                <a:tableStyleId>{5C22544A-7EE6-4342-B048-85BDC9FD1C3A}</a:tableStyleId>
              </a:tblPr>
              <a:tblGrid>
                <a:gridCol w="1857386">
                  <a:extLst>
                    <a:ext uri="{9D8B030D-6E8A-4147-A177-3AD203B41FA5}">
                      <a16:colId xmlns:a16="http://schemas.microsoft.com/office/drawing/2014/main" val="1000600940"/>
                    </a:ext>
                  </a:extLst>
                </a:gridCol>
              </a:tblGrid>
              <a:tr h="794717">
                <a:tc>
                  <a:txBody>
                    <a:bodyPr/>
                    <a:lstStyle/>
                    <a:p>
                      <a:pPr algn="r" fontAlgn="t"/>
                      <a:r>
                        <a:rPr lang="en-IE" sz="1100" b="0" i="0" u="none" strike="noStrike" kern="1200" dirty="0">
                          <a:solidFill>
                            <a:srgbClr val="000000"/>
                          </a:solidFill>
                          <a:effectLst/>
                          <a:latin typeface="Franklin Gothic Book" panose="020B0503020102020204" pitchFamily="34" charset="0"/>
                          <a:ea typeface="+mn-ea"/>
                          <a:cs typeface="+mn-cs"/>
                        </a:rPr>
                        <a:t>Very easy</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28535960"/>
                  </a:ext>
                </a:extLst>
              </a:tr>
              <a:tr h="981075">
                <a:tc>
                  <a:txBody>
                    <a:bodyPr/>
                    <a:lstStyle/>
                    <a:p>
                      <a:pPr algn="r" fontAlgn="t"/>
                      <a:r>
                        <a:rPr lang="en-IE" sz="1100" b="0" i="0" u="none" strike="noStrike" kern="1200" dirty="0">
                          <a:solidFill>
                            <a:srgbClr val="000000"/>
                          </a:solidFill>
                          <a:effectLst/>
                          <a:latin typeface="Franklin Gothic Book" panose="020B0503020102020204" pitchFamily="34" charset="0"/>
                          <a:ea typeface="+mn-ea"/>
                          <a:cs typeface="+mn-cs"/>
                        </a:rPr>
                        <a:t>Easy</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0917419"/>
                  </a:ext>
                </a:extLst>
              </a:tr>
              <a:tr h="647700">
                <a:tc>
                  <a:txBody>
                    <a:bodyPr/>
                    <a:lstStyle/>
                    <a:p>
                      <a:pPr algn="r" fontAlgn="t"/>
                      <a:r>
                        <a:rPr lang="en-IE" sz="1100" b="0" i="0" u="none" strike="noStrike" kern="1200" dirty="0">
                          <a:solidFill>
                            <a:srgbClr val="000000"/>
                          </a:solidFill>
                          <a:effectLst/>
                          <a:latin typeface="Franklin Gothic Book" panose="020B0503020102020204" pitchFamily="34" charset="0"/>
                          <a:ea typeface="+mn-ea"/>
                          <a:cs typeface="+mn-cs"/>
                        </a:rPr>
                        <a:t>Possible</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7025358"/>
                  </a:ext>
                </a:extLst>
              </a:tr>
              <a:tr h="161925">
                <a:tc>
                  <a:txBody>
                    <a:bodyPr/>
                    <a:lstStyle/>
                    <a:p>
                      <a:pPr algn="r" fontAlgn="t"/>
                      <a:r>
                        <a:rPr lang="en-IE" sz="1100" b="0" i="0" u="none" strike="noStrike" kern="1200" dirty="0">
                          <a:solidFill>
                            <a:srgbClr val="000000"/>
                          </a:solidFill>
                          <a:effectLst/>
                          <a:latin typeface="Franklin Gothic Book" panose="020B0503020102020204" pitchFamily="34" charset="0"/>
                          <a:ea typeface="+mn-ea"/>
                          <a:cs typeface="+mn-cs"/>
                        </a:rPr>
                        <a:t>Difficult</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18110197"/>
                  </a:ext>
                </a:extLst>
              </a:tr>
              <a:tr h="133944">
                <a:tc>
                  <a:txBody>
                    <a:bodyPr/>
                    <a:lstStyle/>
                    <a:p>
                      <a:pPr algn="r" fontAlgn="t"/>
                      <a:r>
                        <a:rPr lang="en-IE" sz="1100" b="0" i="0" u="none" strike="noStrike" kern="1200" dirty="0">
                          <a:solidFill>
                            <a:srgbClr val="000000"/>
                          </a:solidFill>
                          <a:effectLst/>
                          <a:latin typeface="Franklin Gothic Book" panose="020B0503020102020204" pitchFamily="34" charset="0"/>
                          <a:ea typeface="+mn-ea"/>
                          <a:cs typeface="+mn-cs"/>
                        </a:rPr>
                        <a:t>Very difficult</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93405283"/>
                  </a:ext>
                </a:extLst>
              </a:tr>
            </a:tbl>
          </a:graphicData>
        </a:graphic>
      </p:graphicFrame>
      <p:graphicFrame>
        <p:nvGraphicFramePr>
          <p:cNvPr id="8" name="Table 7">
            <a:extLst>
              <a:ext uri="{FF2B5EF4-FFF2-40B4-BE49-F238E27FC236}">
                <a16:creationId xmlns:a16="http://schemas.microsoft.com/office/drawing/2014/main" id="{F5F7A2CB-2D5A-C38C-CEDE-FC4DAA58713B}"/>
              </a:ext>
            </a:extLst>
          </p:cNvPr>
          <p:cNvGraphicFramePr>
            <a:graphicFrameLocks noGrp="1"/>
          </p:cNvGraphicFramePr>
          <p:nvPr>
            <p:extLst>
              <p:ext uri="{D42A27DB-BD31-4B8C-83A1-F6EECF244321}">
                <p14:modId xmlns:p14="http://schemas.microsoft.com/office/powerpoint/2010/main" val="4245444370"/>
              </p:ext>
            </p:extLst>
          </p:nvPr>
        </p:nvGraphicFramePr>
        <p:xfrm>
          <a:off x="3785519" y="5373721"/>
          <a:ext cx="2828925" cy="405985"/>
        </p:xfrm>
        <a:graphic>
          <a:graphicData uri="http://schemas.openxmlformats.org/drawingml/2006/table">
            <a:tbl>
              <a:tblPr>
                <a:tableStyleId>{5C22544A-7EE6-4342-B048-85BDC9FD1C3A}</a:tableStyleId>
              </a:tblPr>
              <a:tblGrid>
                <a:gridCol w="1876426">
                  <a:extLst>
                    <a:ext uri="{9D8B030D-6E8A-4147-A177-3AD203B41FA5}">
                      <a16:colId xmlns:a16="http://schemas.microsoft.com/office/drawing/2014/main" val="214798847"/>
                    </a:ext>
                  </a:extLst>
                </a:gridCol>
                <a:gridCol w="952499">
                  <a:extLst>
                    <a:ext uri="{9D8B030D-6E8A-4147-A177-3AD203B41FA5}">
                      <a16:colId xmlns:a16="http://schemas.microsoft.com/office/drawing/2014/main" val="1585800594"/>
                    </a:ext>
                  </a:extLst>
                </a:gridCol>
              </a:tblGrid>
              <a:tr h="228820">
                <a:tc>
                  <a:txBody>
                    <a:bodyPr/>
                    <a:lstStyle/>
                    <a:p>
                      <a:pPr algn="l" fontAlgn="t"/>
                      <a:r>
                        <a:rPr lang="en-IE" sz="1100" b="0" u="none" strike="noStrike" kern="1200" dirty="0">
                          <a:solidFill>
                            <a:schemeClr val="dk1"/>
                          </a:solidFill>
                          <a:effectLst/>
                          <a:latin typeface="Franklin Gothic Book" panose="020B0503020102020204" pitchFamily="34" charset="0"/>
                          <a:ea typeface="+mn-ea"/>
                          <a:cs typeface="+mn-cs"/>
                        </a:rPr>
                        <a:t>NET (Easy)</a:t>
                      </a:r>
                    </a:p>
                  </a:txBody>
                  <a:tcPr marL="9525" marR="9525" marT="9525" marB="0">
                    <a:solidFill>
                      <a:schemeClr val="bg1">
                        <a:lumMod val="95000"/>
                      </a:schemeClr>
                    </a:solidFill>
                  </a:tcPr>
                </a:tc>
                <a:tc>
                  <a:txBody>
                    <a:bodyPr/>
                    <a:lstStyle/>
                    <a:p>
                      <a:pPr algn="ctr" fontAlgn="t"/>
                      <a:r>
                        <a:rPr lang="en-IE" sz="1100" b="0" u="none" strike="noStrike" kern="1200" dirty="0">
                          <a:solidFill>
                            <a:schemeClr val="dk1"/>
                          </a:solidFill>
                          <a:effectLst/>
                          <a:latin typeface="Franklin Gothic Book" panose="020B0503020102020204" pitchFamily="34" charset="0"/>
                          <a:ea typeface="+mn-ea"/>
                          <a:cs typeface="+mn-cs"/>
                        </a:rPr>
                        <a:t>50</a:t>
                      </a:r>
                    </a:p>
                  </a:txBody>
                  <a:tcPr marL="9525" marR="9525" marT="9525" marB="0" anchor="ctr">
                    <a:solidFill>
                      <a:schemeClr val="bg1">
                        <a:lumMod val="95000"/>
                      </a:schemeClr>
                    </a:solidFill>
                  </a:tcPr>
                </a:tc>
                <a:extLst>
                  <a:ext uri="{0D108BD9-81ED-4DB2-BD59-A6C34878D82A}">
                    <a16:rowId xmlns:a16="http://schemas.microsoft.com/office/drawing/2014/main" val="2609816882"/>
                  </a:ext>
                </a:extLst>
              </a:tr>
              <a:tr h="175442">
                <a:tc>
                  <a:txBody>
                    <a:bodyPr/>
                    <a:lstStyle/>
                    <a:p>
                      <a:pPr algn="l" fontAlgn="t"/>
                      <a:r>
                        <a:rPr lang="en-IE" sz="1100" b="0" u="none" strike="noStrike" kern="1200" dirty="0">
                          <a:solidFill>
                            <a:schemeClr val="dk1"/>
                          </a:solidFill>
                          <a:effectLst/>
                          <a:latin typeface="Franklin Gothic Book" panose="020B0503020102020204" pitchFamily="34" charset="0"/>
                          <a:ea typeface="+mn-ea"/>
                          <a:cs typeface="+mn-cs"/>
                        </a:rPr>
                        <a:t>NET (Difficult)</a:t>
                      </a:r>
                    </a:p>
                  </a:txBody>
                  <a:tcPr marL="9525" marR="9525" marT="9525" marB="0">
                    <a:solidFill>
                      <a:schemeClr val="bg1">
                        <a:lumMod val="95000"/>
                      </a:schemeClr>
                    </a:solidFill>
                  </a:tcPr>
                </a:tc>
                <a:tc>
                  <a:txBody>
                    <a:bodyPr/>
                    <a:lstStyle/>
                    <a:p>
                      <a:pPr algn="ctr" fontAlgn="t"/>
                      <a:r>
                        <a:rPr lang="en-IE" sz="1100" b="0" u="none" strike="noStrike" kern="1200" dirty="0">
                          <a:solidFill>
                            <a:schemeClr val="dk1"/>
                          </a:solidFill>
                          <a:effectLst/>
                          <a:latin typeface="Franklin Gothic Book" panose="020B0503020102020204" pitchFamily="34" charset="0"/>
                          <a:ea typeface="+mn-ea"/>
                          <a:cs typeface="+mn-cs"/>
                        </a:rPr>
                        <a:t>12</a:t>
                      </a:r>
                    </a:p>
                  </a:txBody>
                  <a:tcPr marL="9525" marR="9525" marT="9525" marB="0" anchor="ctr">
                    <a:solidFill>
                      <a:schemeClr val="bg1">
                        <a:lumMod val="95000"/>
                      </a:schemeClr>
                    </a:solidFill>
                  </a:tcPr>
                </a:tc>
                <a:extLst>
                  <a:ext uri="{0D108BD9-81ED-4DB2-BD59-A6C34878D82A}">
                    <a16:rowId xmlns:a16="http://schemas.microsoft.com/office/drawing/2014/main" val="3753094178"/>
                  </a:ext>
                </a:extLst>
              </a:tr>
            </a:tbl>
          </a:graphicData>
        </a:graphic>
      </p:graphicFrame>
    </p:spTree>
    <p:extLst>
      <p:ext uri="{BB962C8B-B14F-4D97-AF65-F5344CB8AC3E}">
        <p14:creationId xmlns:p14="http://schemas.microsoft.com/office/powerpoint/2010/main" val="2176621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DF6756BD-D2DB-4B70-BD1D-5120B377CF01}"/>
              </a:ext>
            </a:extLst>
          </p:cNvPr>
          <p:cNvSpPr>
            <a:spLocks noGrp="1"/>
          </p:cNvSpPr>
          <p:nvPr>
            <p:ph type="body" sz="quarter" idx="49"/>
          </p:nvPr>
        </p:nvSpPr>
        <p:spPr>
          <a:xfrm>
            <a:off x="258898" y="1142266"/>
            <a:ext cx="6829140" cy="323941"/>
          </a:xfrm>
        </p:spPr>
        <p:txBody>
          <a:bodyPr/>
          <a:lstStyle/>
          <a:p>
            <a:r>
              <a:rPr lang="en-IE" dirty="0"/>
              <a:t>Base: All adults 18+ n – 1,030</a:t>
            </a:r>
          </a:p>
        </p:txBody>
      </p:sp>
      <p:sp>
        <p:nvSpPr>
          <p:cNvPr id="7" name="Title 6">
            <a:extLst>
              <a:ext uri="{FF2B5EF4-FFF2-40B4-BE49-F238E27FC236}">
                <a16:creationId xmlns:a16="http://schemas.microsoft.com/office/drawing/2014/main" id="{646D1AFA-A335-4C46-9064-0B3DCD682FB1}"/>
              </a:ext>
            </a:extLst>
          </p:cNvPr>
          <p:cNvSpPr>
            <a:spLocks noGrp="1"/>
          </p:cNvSpPr>
          <p:nvPr>
            <p:ph type="title"/>
          </p:nvPr>
        </p:nvSpPr>
        <p:spPr>
          <a:xfrm>
            <a:off x="258898" y="162416"/>
            <a:ext cx="10904402" cy="370620"/>
          </a:xfrm>
        </p:spPr>
        <p:txBody>
          <a:bodyPr/>
          <a:lstStyle/>
          <a:p>
            <a:r>
              <a:rPr lang="en-IE" dirty="0"/>
              <a:t>These three items sum up into the Oslo Social Support Scale. </a:t>
            </a:r>
            <a:endParaRPr lang="en-IE" b="0" dirty="0"/>
          </a:p>
        </p:txBody>
      </p:sp>
      <p:sp>
        <p:nvSpPr>
          <p:cNvPr id="16" name="Text Placeholder 15">
            <a:extLst>
              <a:ext uri="{FF2B5EF4-FFF2-40B4-BE49-F238E27FC236}">
                <a16:creationId xmlns:a16="http://schemas.microsoft.com/office/drawing/2014/main" id="{435BBDE4-777E-4F6E-8B12-511738A03723}"/>
              </a:ext>
            </a:extLst>
          </p:cNvPr>
          <p:cNvSpPr>
            <a:spLocks noGrp="1"/>
          </p:cNvSpPr>
          <p:nvPr>
            <p:ph type="body" sz="quarter" idx="60"/>
          </p:nvPr>
        </p:nvSpPr>
        <p:spPr>
          <a:xfrm>
            <a:off x="910494" y="6562022"/>
            <a:ext cx="8831629" cy="382760"/>
          </a:xfrm>
        </p:spPr>
        <p:txBody>
          <a:bodyPr/>
          <a:lstStyle/>
          <a:p>
            <a:r>
              <a:rPr lang="en-IE" dirty="0">
                <a:latin typeface="Franklin Gothic Book" panose="020B0503020102020204" pitchFamily="34" charset="0"/>
                <a:cs typeface="Arial" panose="020B0604020202020204" pitchFamily="34" charset="0"/>
              </a:rPr>
              <a:t>Q.2 How many people are you close enough to, that you could count on them if you had a serious problem?</a:t>
            </a:r>
            <a:endParaRPr lang="en-GB" dirty="0">
              <a:latin typeface="Franklin Gothic Book" panose="020B05030201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CD440CC-D846-EC2E-2849-41FB6F2AF56F}"/>
              </a:ext>
            </a:extLst>
          </p:cNvPr>
          <p:cNvSpPr txBox="1"/>
          <p:nvPr/>
        </p:nvSpPr>
        <p:spPr>
          <a:xfrm>
            <a:off x="0" y="5841182"/>
            <a:ext cx="12192000" cy="266298"/>
          </a:xfrm>
          <a:prstGeom prst="parallelogram">
            <a:avLst>
              <a:gd name="adj" fmla="val 0"/>
            </a:avLst>
          </a:prstGeom>
          <a:solidFill>
            <a:schemeClr val="accent1"/>
          </a:solidFill>
        </p:spPr>
        <p:txBody>
          <a:bodyPr wrap="square" lIns="44308" tIns="0" rIns="44308" bIns="0" rtlCol="0" anchor="t">
            <a:spAutoFit/>
          </a:bodyPr>
          <a:lstStyle/>
          <a:p>
            <a:pPr algn="ctr"/>
            <a:r>
              <a:rPr lang="en-US" sz="1450" b="1" dirty="0">
                <a:solidFill>
                  <a:schemeClr val="bg1"/>
                </a:solidFill>
              </a:rPr>
              <a:t>While 22% had a poor level of social support, 3 in every 4 people had moderate or strong social support </a:t>
            </a:r>
            <a:endParaRPr lang="en-GB" sz="1477" b="1" dirty="0">
              <a:solidFill>
                <a:schemeClr val="bg1"/>
              </a:solidFill>
              <a:latin typeface="+mn-lt"/>
            </a:endParaRPr>
          </a:p>
        </p:txBody>
      </p:sp>
      <p:graphicFrame>
        <p:nvGraphicFramePr>
          <p:cNvPr id="5" name="Chart 4" descr="Chart type: Pie. 'Field3'&#10;&#10;Description automatically generated">
            <a:extLst>
              <a:ext uri="{FF2B5EF4-FFF2-40B4-BE49-F238E27FC236}">
                <a16:creationId xmlns:a16="http://schemas.microsoft.com/office/drawing/2014/main" id="{0574934A-EC9C-468A-71B3-3610973B2CB9}"/>
              </a:ext>
            </a:extLst>
          </p:cNvPr>
          <p:cNvGraphicFramePr>
            <a:graphicFrameLocks/>
          </p:cNvGraphicFramePr>
          <p:nvPr>
            <p:extLst>
              <p:ext uri="{D42A27DB-BD31-4B8C-83A1-F6EECF244321}">
                <p14:modId xmlns:p14="http://schemas.microsoft.com/office/powerpoint/2010/main" val="2870626085"/>
              </p:ext>
            </p:extLst>
          </p:nvPr>
        </p:nvGraphicFramePr>
        <p:xfrm>
          <a:off x="2928260" y="1543705"/>
          <a:ext cx="5395913" cy="39719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490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E0BAD9F-9ED2-B0D8-9987-7E088871ADC5}"/>
              </a:ext>
            </a:extLst>
          </p:cNvPr>
          <p:cNvSpPr>
            <a:spLocks noGrp="1"/>
          </p:cNvSpPr>
          <p:nvPr>
            <p:ph type="body" sz="quarter" idx="49"/>
          </p:nvPr>
        </p:nvSpPr>
        <p:spPr>
          <a:xfrm>
            <a:off x="258897" y="968593"/>
            <a:ext cx="6829140" cy="323941"/>
          </a:xfrm>
        </p:spPr>
        <p:txBody>
          <a:bodyPr anchor="ctr"/>
          <a:lstStyle/>
          <a:p>
            <a:r>
              <a:rPr lang="en-IE" dirty="0"/>
              <a:t>Base: All adults 18+ n – 1,030</a:t>
            </a:r>
          </a:p>
        </p:txBody>
      </p:sp>
      <p:sp>
        <p:nvSpPr>
          <p:cNvPr id="4" name="Title 3">
            <a:extLst>
              <a:ext uri="{FF2B5EF4-FFF2-40B4-BE49-F238E27FC236}">
                <a16:creationId xmlns:a16="http://schemas.microsoft.com/office/drawing/2014/main" id="{C96F9B66-B08E-3D9F-B566-FB6FAAD6342E}"/>
              </a:ext>
            </a:extLst>
          </p:cNvPr>
          <p:cNvSpPr>
            <a:spLocks noGrp="1"/>
          </p:cNvSpPr>
          <p:nvPr>
            <p:ph type="title"/>
          </p:nvPr>
        </p:nvSpPr>
        <p:spPr>
          <a:xfrm>
            <a:off x="258897" y="89513"/>
            <a:ext cx="10785822" cy="370620"/>
          </a:xfrm>
        </p:spPr>
        <p:txBody>
          <a:bodyPr>
            <a:noAutofit/>
          </a:bodyPr>
          <a:lstStyle/>
          <a:p>
            <a:r>
              <a:rPr lang="en-US" dirty="0"/>
              <a:t>Likelihood to seek help if you were </a:t>
            </a:r>
            <a:r>
              <a:rPr kumimoji="0" lang="en-IE" sz="2400" i="0" u="none" strike="noStrike" kern="1200" cap="none" spc="0" normalizeH="0" baseline="0" noProof="0" dirty="0">
                <a:ln>
                  <a:noFill/>
                </a:ln>
                <a:effectLst/>
                <a:uLnTx/>
                <a:uFillTx/>
                <a:cs typeface="Arial" panose="020B0604020202020204" pitchFamily="34" charset="0"/>
              </a:rPr>
              <a:t>worried about everyday concerns: </a:t>
            </a:r>
            <a:r>
              <a:rPr kumimoji="0" lang="en-US" sz="2000" i="0" u="none" strike="noStrike" kern="1200" cap="none" spc="0" normalizeH="0" baseline="0" noProof="0" dirty="0">
                <a:ln>
                  <a:noFill/>
                </a:ln>
                <a:effectLst/>
                <a:uLnTx/>
                <a:uFillTx/>
                <a:cs typeface="Arial" panose="020B0604020202020204" pitchFamily="34" charset="0"/>
              </a:rPr>
              <a:t>Family plays a crucial role when it comes to seeking help, after that friends and Doctor/GP also feature prominently. </a:t>
            </a:r>
            <a:endParaRPr lang="en-IE" dirty="0"/>
          </a:p>
        </p:txBody>
      </p:sp>
      <p:sp>
        <p:nvSpPr>
          <p:cNvPr id="6" name="Text Placeholder 5">
            <a:extLst>
              <a:ext uri="{FF2B5EF4-FFF2-40B4-BE49-F238E27FC236}">
                <a16:creationId xmlns:a16="http://schemas.microsoft.com/office/drawing/2014/main" id="{036F6116-83F5-7799-D520-58582203C15D}"/>
              </a:ext>
            </a:extLst>
          </p:cNvPr>
          <p:cNvSpPr>
            <a:spLocks noGrp="1"/>
          </p:cNvSpPr>
          <p:nvPr>
            <p:ph type="body" sz="quarter" idx="60"/>
          </p:nvPr>
        </p:nvSpPr>
        <p:spPr>
          <a:xfrm>
            <a:off x="909566" y="6504279"/>
            <a:ext cx="6866282" cy="285204"/>
          </a:xfrm>
        </p:spPr>
        <p:txBody>
          <a:bodyPr/>
          <a:lstStyle/>
          <a:p>
            <a:r>
              <a:rPr kumimoji="0" lang="en-IE" sz="900" i="0" u="none" strike="noStrike" kern="1200" cap="none" spc="0" normalizeH="0" baseline="0" noProof="0" dirty="0">
                <a:ln>
                  <a:noFill/>
                </a:ln>
                <a:effectLst/>
                <a:uLnTx/>
                <a:uFillTx/>
                <a:cs typeface="Arial" panose="020B0604020202020204" pitchFamily="34" charset="0"/>
              </a:rPr>
              <a:t>Q.5 If you were worried about everyday concerns, how likely is it that you would seek help from the following people? Please click one option from 1-7, with 1 being very unlikely and 7 being very likely for each option.</a:t>
            </a:r>
            <a:endParaRPr lang="en-IE" dirty="0"/>
          </a:p>
        </p:txBody>
      </p:sp>
      <p:graphicFrame>
        <p:nvGraphicFramePr>
          <p:cNvPr id="2" name="Chart 1">
            <a:extLst>
              <a:ext uri="{FF2B5EF4-FFF2-40B4-BE49-F238E27FC236}">
                <a16:creationId xmlns:a16="http://schemas.microsoft.com/office/drawing/2014/main" id="{0C9D6E6F-58B0-F4BD-2CDA-A4AF4F91677B}"/>
              </a:ext>
            </a:extLst>
          </p:cNvPr>
          <p:cNvGraphicFramePr/>
          <p:nvPr>
            <p:extLst>
              <p:ext uri="{D42A27DB-BD31-4B8C-83A1-F6EECF244321}">
                <p14:modId xmlns:p14="http://schemas.microsoft.com/office/powerpoint/2010/main" val="3197562638"/>
              </p:ext>
            </p:extLst>
          </p:nvPr>
        </p:nvGraphicFramePr>
        <p:xfrm>
          <a:off x="1801869" y="2437560"/>
          <a:ext cx="9487268" cy="30382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a:extLst>
              <a:ext uri="{FF2B5EF4-FFF2-40B4-BE49-F238E27FC236}">
                <a16:creationId xmlns:a16="http://schemas.microsoft.com/office/drawing/2014/main" id="{CD000BC9-BFA7-82B8-B885-43FD315FC648}"/>
              </a:ext>
            </a:extLst>
          </p:cNvPr>
          <p:cNvGraphicFramePr>
            <a:graphicFrameLocks noGrp="1"/>
          </p:cNvGraphicFramePr>
          <p:nvPr>
            <p:extLst>
              <p:ext uri="{D42A27DB-BD31-4B8C-83A1-F6EECF244321}">
                <p14:modId xmlns:p14="http://schemas.microsoft.com/office/powerpoint/2010/main" val="1280201981"/>
              </p:ext>
            </p:extLst>
          </p:nvPr>
        </p:nvGraphicFramePr>
        <p:xfrm>
          <a:off x="972789" y="1415616"/>
          <a:ext cx="10316351" cy="892543"/>
        </p:xfrm>
        <a:graphic>
          <a:graphicData uri="http://schemas.openxmlformats.org/drawingml/2006/table">
            <a:tbl>
              <a:tblPr firstRow="1" bandRow="1">
                <a:tableStyleId>{5C22544A-7EE6-4342-B048-85BDC9FD1C3A}</a:tableStyleId>
              </a:tblPr>
              <a:tblGrid>
                <a:gridCol w="1279624">
                  <a:extLst>
                    <a:ext uri="{9D8B030D-6E8A-4147-A177-3AD203B41FA5}">
                      <a16:colId xmlns:a16="http://schemas.microsoft.com/office/drawing/2014/main" val="20000"/>
                    </a:ext>
                  </a:extLst>
                </a:gridCol>
                <a:gridCol w="1290961">
                  <a:extLst>
                    <a:ext uri="{9D8B030D-6E8A-4147-A177-3AD203B41FA5}">
                      <a16:colId xmlns:a16="http://schemas.microsoft.com/office/drawing/2014/main" val="20001"/>
                    </a:ext>
                  </a:extLst>
                </a:gridCol>
                <a:gridCol w="1290961">
                  <a:extLst>
                    <a:ext uri="{9D8B030D-6E8A-4147-A177-3AD203B41FA5}">
                      <a16:colId xmlns:a16="http://schemas.microsoft.com/office/drawing/2014/main" val="20002"/>
                    </a:ext>
                  </a:extLst>
                </a:gridCol>
                <a:gridCol w="1290961">
                  <a:extLst>
                    <a:ext uri="{9D8B030D-6E8A-4147-A177-3AD203B41FA5}">
                      <a16:colId xmlns:a16="http://schemas.microsoft.com/office/drawing/2014/main" val="20003"/>
                    </a:ext>
                  </a:extLst>
                </a:gridCol>
                <a:gridCol w="1290961">
                  <a:extLst>
                    <a:ext uri="{9D8B030D-6E8A-4147-A177-3AD203B41FA5}">
                      <a16:colId xmlns:a16="http://schemas.microsoft.com/office/drawing/2014/main" val="20004"/>
                    </a:ext>
                  </a:extLst>
                </a:gridCol>
                <a:gridCol w="1290961">
                  <a:extLst>
                    <a:ext uri="{9D8B030D-6E8A-4147-A177-3AD203B41FA5}">
                      <a16:colId xmlns:a16="http://schemas.microsoft.com/office/drawing/2014/main" val="20005"/>
                    </a:ext>
                  </a:extLst>
                </a:gridCol>
                <a:gridCol w="1290961">
                  <a:extLst>
                    <a:ext uri="{9D8B030D-6E8A-4147-A177-3AD203B41FA5}">
                      <a16:colId xmlns:a16="http://schemas.microsoft.com/office/drawing/2014/main" val="20006"/>
                    </a:ext>
                  </a:extLst>
                </a:gridCol>
                <a:gridCol w="1290961">
                  <a:extLst>
                    <a:ext uri="{9D8B030D-6E8A-4147-A177-3AD203B41FA5}">
                      <a16:colId xmlns:a16="http://schemas.microsoft.com/office/drawing/2014/main" val="20007"/>
                    </a:ext>
                  </a:extLst>
                </a:gridCol>
              </a:tblGrid>
              <a:tr h="160214">
                <a:tc>
                  <a:txBody>
                    <a:bodyPr/>
                    <a:lstStyle/>
                    <a:p>
                      <a:pPr algn="ctr" fontAlgn="ctr"/>
                      <a:endParaRPr lang="en-GB" sz="1050" b="1" i="0" u="none" strike="noStrike">
                        <a:solidFill>
                          <a:schemeClr val="tx1"/>
                        </a:solidFill>
                        <a:effectLst/>
                        <a:latin typeface="Franklin Gothic Book" panose="020B0503020102020204" pitchFamily="34" charset="0"/>
                        <a:cs typeface="Calibri" panose="020F0502020204030204" pitchFamily="34" charset="0"/>
                      </a:endParaRPr>
                    </a:p>
                  </a:txBody>
                  <a:tcPr marL="8637" marR="8637" marT="8637"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t"/>
                      <a:r>
                        <a:rPr lang="en-IE" sz="1050" b="1" kern="1200" dirty="0">
                          <a:solidFill>
                            <a:schemeClr val="tx1"/>
                          </a:solidFill>
                          <a:latin typeface="Franklin Gothic Book" panose="020B0503020102020204" pitchFamily="34" charset="0"/>
                          <a:ea typeface="+mn-ea"/>
                          <a:cs typeface="Calibri" panose="020F0502020204030204" pitchFamily="34" charset="0"/>
                        </a:rPr>
                        <a:t>Partner, parent or other family member/relative</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t"/>
                      <a:r>
                        <a:rPr lang="en-IE" sz="1050" b="1" kern="1200">
                          <a:solidFill>
                            <a:schemeClr val="tx1"/>
                          </a:solidFill>
                          <a:latin typeface="Franklin Gothic Book" panose="020B0503020102020204" pitchFamily="34" charset="0"/>
                          <a:ea typeface="+mn-ea"/>
                          <a:cs typeface="Calibri" panose="020F0502020204030204" pitchFamily="34" charset="0"/>
                        </a:rPr>
                        <a:t>Friend (not related to you)</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t"/>
                      <a:r>
                        <a:rPr lang="en-IE" sz="1050" b="1" kern="1200" dirty="0">
                          <a:solidFill>
                            <a:schemeClr val="tx1"/>
                          </a:solidFill>
                          <a:latin typeface="Franklin Gothic Book" panose="020B0503020102020204" pitchFamily="34" charset="0"/>
                          <a:ea typeface="+mn-ea"/>
                          <a:cs typeface="Calibri" panose="020F0502020204030204" pitchFamily="34" charset="0"/>
                        </a:rPr>
                        <a:t>Doctor/GP</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t"/>
                      <a:r>
                        <a:rPr lang="en-IE" sz="1050" b="1" kern="1200" dirty="0">
                          <a:solidFill>
                            <a:schemeClr val="tx1"/>
                          </a:solidFill>
                          <a:latin typeface="Franklin Gothic Book" panose="020B0503020102020204" pitchFamily="34" charset="0"/>
                          <a:ea typeface="+mn-ea"/>
                          <a:cs typeface="Calibri" panose="020F0502020204030204" pitchFamily="34" charset="0"/>
                        </a:rPr>
                        <a:t>I would seek help from another not listed above</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t"/>
                      <a:r>
                        <a:rPr lang="en-IE" sz="1050" b="1" kern="1200" dirty="0">
                          <a:solidFill>
                            <a:schemeClr val="tx1"/>
                          </a:solidFill>
                          <a:latin typeface="Franklin Gothic Book" panose="020B0503020102020204" pitchFamily="34" charset="0"/>
                          <a:ea typeface="+mn-ea"/>
                          <a:cs typeface="Calibri" panose="020F0502020204030204" pitchFamily="34" charset="0"/>
                        </a:rPr>
                        <a:t>I would not seek help from anyone</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IE" sz="1050" b="1" i="1" u="none" strike="noStrike" kern="1200" dirty="0">
                          <a:solidFill>
                            <a:schemeClr val="dk1"/>
                          </a:solidFill>
                          <a:effectLst/>
                          <a:latin typeface="+mn-lt"/>
                          <a:ea typeface="+mn-ea"/>
                          <a:cs typeface="+mn-cs"/>
                        </a:rPr>
                        <a:t>Mental health professional (e.g. psychologist, social worker, counsellor)</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IE" sz="1050" b="1" kern="1200" dirty="0">
                          <a:solidFill>
                            <a:schemeClr val="tx1"/>
                          </a:solidFill>
                          <a:latin typeface="Franklin Gothic Book" panose="020B0503020102020204" pitchFamily="34" charset="0"/>
                          <a:ea typeface="+mn-ea"/>
                          <a:cs typeface="Calibri" panose="020F0502020204030204" pitchFamily="34" charset="0"/>
                        </a:rPr>
                        <a:t>Phone helpline</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algn="ctr"/>
                      <a:endParaRPr lang="en-GB" sz="1050" b="1" dirty="0">
                        <a:solidFill>
                          <a:schemeClr val="tx1"/>
                        </a:solidFill>
                        <a:latin typeface="Franklin Gothic Book" panose="020B0503020102020204" pitchFamily="34" charset="0"/>
                        <a:cs typeface="Calibri" panose="020F0502020204030204" pitchFamily="34" charset="0"/>
                      </a:endParaRPr>
                    </a:p>
                  </a:txBody>
                  <a:tcPr marL="82918" marR="82918" marT="41459" marB="41459"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50" b="1" kern="1200" dirty="0">
                          <a:solidFill>
                            <a:schemeClr val="tx1"/>
                          </a:solidFill>
                          <a:latin typeface="Franklin Gothic Book" panose="020B0503020102020204" pitchFamily="34" charset="0"/>
                          <a:ea typeface="+mn-ea"/>
                          <a:cs typeface="Calibri" panose="020F0502020204030204" pitchFamily="34" charset="0"/>
                        </a:rPr>
                        <a:t>%</a:t>
                      </a:r>
                    </a:p>
                  </a:txBody>
                  <a:tcPr marL="82918" marR="82918" marT="41459" marB="41459"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50" b="1" kern="1200">
                          <a:solidFill>
                            <a:schemeClr val="tx1"/>
                          </a:solidFill>
                          <a:latin typeface="Franklin Gothic Book" panose="020B0503020102020204" pitchFamily="34" charset="0"/>
                          <a:ea typeface="+mn-ea"/>
                          <a:cs typeface="Calibri" panose="020F0502020204030204" pitchFamily="34" charset="0"/>
                        </a:rPr>
                        <a:t>%</a:t>
                      </a:r>
                    </a:p>
                  </a:txBody>
                  <a:tcPr marL="82918" marR="82918" marT="41459" marB="41459"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50" b="1" kern="1200">
                          <a:solidFill>
                            <a:schemeClr val="tx1"/>
                          </a:solidFill>
                          <a:latin typeface="Franklin Gothic Book" panose="020B0503020102020204" pitchFamily="34" charset="0"/>
                          <a:ea typeface="+mn-ea"/>
                          <a:cs typeface="Calibri" panose="020F0502020204030204" pitchFamily="34" charset="0"/>
                        </a:rPr>
                        <a:t>%</a:t>
                      </a:r>
                    </a:p>
                  </a:txBody>
                  <a:tcPr marL="82918" marR="82918" marT="41459" marB="41459"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50" b="1" kern="1200">
                          <a:solidFill>
                            <a:schemeClr val="tx1"/>
                          </a:solidFill>
                          <a:latin typeface="Franklin Gothic Book" panose="020B0503020102020204" pitchFamily="34" charset="0"/>
                          <a:ea typeface="+mn-ea"/>
                          <a:cs typeface="Calibri" panose="020F0502020204030204" pitchFamily="34" charset="0"/>
                        </a:rPr>
                        <a:t>%</a:t>
                      </a:r>
                    </a:p>
                  </a:txBody>
                  <a:tcPr marL="82918" marR="82918" marT="41459" marB="41459"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50" b="1" kern="1200">
                          <a:solidFill>
                            <a:schemeClr val="tx1"/>
                          </a:solidFill>
                          <a:latin typeface="Franklin Gothic Book" panose="020B0503020102020204" pitchFamily="34" charset="0"/>
                          <a:ea typeface="+mn-ea"/>
                          <a:cs typeface="Calibri" panose="020F0502020204030204" pitchFamily="34" charset="0"/>
                        </a:rPr>
                        <a:t>%</a:t>
                      </a:r>
                    </a:p>
                  </a:txBody>
                  <a:tcPr marL="82918" marR="82918" marT="41459" marB="41459"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50" b="1" kern="1200">
                          <a:solidFill>
                            <a:schemeClr val="tx1"/>
                          </a:solidFill>
                          <a:latin typeface="Franklin Gothic Book" panose="020B0503020102020204" pitchFamily="34" charset="0"/>
                          <a:ea typeface="+mn-ea"/>
                          <a:cs typeface="Calibri" panose="020F0502020204030204" pitchFamily="34" charset="0"/>
                        </a:rPr>
                        <a:t>%</a:t>
                      </a:r>
                    </a:p>
                  </a:txBody>
                  <a:tcPr marL="82918" marR="82918" marT="41459" marB="41459"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50" b="1" kern="1200" dirty="0">
                          <a:solidFill>
                            <a:schemeClr val="tx1"/>
                          </a:solidFill>
                          <a:latin typeface="Franklin Gothic Book" panose="020B0503020102020204" pitchFamily="34" charset="0"/>
                          <a:ea typeface="+mn-ea"/>
                          <a:cs typeface="Calibri" panose="020F0502020204030204" pitchFamily="34" charset="0"/>
                        </a:rPr>
                        <a:t>%</a:t>
                      </a:r>
                    </a:p>
                  </a:txBody>
                  <a:tcPr marL="82918" marR="82918" marT="41459" marB="41459"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11" name="Table 10">
            <a:extLst>
              <a:ext uri="{FF2B5EF4-FFF2-40B4-BE49-F238E27FC236}">
                <a16:creationId xmlns:a16="http://schemas.microsoft.com/office/drawing/2014/main" id="{824C7661-51AA-42C6-0188-AB30093F9F30}"/>
              </a:ext>
            </a:extLst>
          </p:cNvPr>
          <p:cNvGraphicFramePr>
            <a:graphicFrameLocks noGrp="1"/>
          </p:cNvGraphicFramePr>
          <p:nvPr>
            <p:extLst>
              <p:ext uri="{D42A27DB-BD31-4B8C-83A1-F6EECF244321}">
                <p14:modId xmlns:p14="http://schemas.microsoft.com/office/powerpoint/2010/main" val="1652168305"/>
              </p:ext>
            </p:extLst>
          </p:nvPr>
        </p:nvGraphicFramePr>
        <p:xfrm>
          <a:off x="628650" y="3029949"/>
          <a:ext cx="1742281" cy="2601231"/>
        </p:xfrm>
        <a:graphic>
          <a:graphicData uri="http://schemas.openxmlformats.org/drawingml/2006/table">
            <a:tbl>
              <a:tblPr>
                <a:tableStyleId>{7E9639D4-E3E2-4D34-9284-5A2195B3D0D7}</a:tableStyleId>
              </a:tblPr>
              <a:tblGrid>
                <a:gridCol w="1742281">
                  <a:extLst>
                    <a:ext uri="{9D8B030D-6E8A-4147-A177-3AD203B41FA5}">
                      <a16:colId xmlns:a16="http://schemas.microsoft.com/office/drawing/2014/main" val="2543020754"/>
                    </a:ext>
                  </a:extLst>
                </a:gridCol>
              </a:tblGrid>
              <a:tr h="875301">
                <a:tc>
                  <a:txBody>
                    <a:bodyPr/>
                    <a:lstStyle/>
                    <a:p>
                      <a:pPr algn="r" fontAlgn="t"/>
                      <a:r>
                        <a:rPr lang="en-IE" sz="1100" b="0" i="0" u="none" strike="noStrike" kern="1200" dirty="0">
                          <a:solidFill>
                            <a:srgbClr val="000000"/>
                          </a:solidFill>
                          <a:effectLst/>
                          <a:latin typeface="Franklin Gothic Book" panose="020B0503020102020204" pitchFamily="34" charset="0"/>
                          <a:ea typeface="+mn-ea"/>
                          <a:cs typeface="+mn-cs"/>
                        </a:rPr>
                        <a:t>Very Likely (7)</a:t>
                      </a:r>
                    </a:p>
                  </a:txBody>
                  <a:tcPr marL="9525" marR="9525" marT="9525" marB="0">
                    <a:lnL w="6350" cap="flat" cmpd="sng" algn="ctr">
                      <a:noFill/>
                      <a:prstDash val="solid"/>
                      <a:miter lim="800000"/>
                    </a:lnL>
                    <a:lnR w="6350" cap="flat" cmpd="sng" algn="ctr">
                      <a:noFill/>
                      <a:prstDash val="solid"/>
                      <a:miter lim="800000"/>
                    </a:lnR>
                    <a:lnT w="6350" cap="flat" cmpd="sng" algn="ctr">
                      <a:noFill/>
                      <a:prstDash val="solid"/>
                      <a:miter lim="800000"/>
                    </a:lnT>
                    <a:lnB>
                      <a:noFill/>
                    </a:lnB>
                    <a:lnTlToBr w="12700" cmpd="sng">
                      <a:noFill/>
                      <a:prstDash val="solid"/>
                    </a:lnTlToBr>
                    <a:lnBlToTr w="12700" cmpd="sng">
                      <a:noFill/>
                      <a:prstDash val="solid"/>
                    </a:lnBlToTr>
                  </a:tcPr>
                </a:tc>
                <a:extLst>
                  <a:ext uri="{0D108BD9-81ED-4DB2-BD59-A6C34878D82A}">
                    <a16:rowId xmlns:a16="http://schemas.microsoft.com/office/drawing/2014/main" val="1146259604"/>
                  </a:ext>
                </a:extLst>
              </a:tr>
              <a:tr h="514350">
                <a:tc>
                  <a:txBody>
                    <a:bodyPr/>
                    <a:lstStyle/>
                    <a:p>
                      <a:pPr algn="r" fontAlgn="t"/>
                      <a:r>
                        <a:rPr lang="en-IE" sz="1100" b="0" i="0" u="none" strike="noStrike" kern="1200" dirty="0">
                          <a:solidFill>
                            <a:srgbClr val="000000"/>
                          </a:solidFill>
                          <a:effectLst/>
                          <a:latin typeface="Franklin Gothic Book" panose="020B0503020102020204" pitchFamily="34" charset="0"/>
                          <a:ea typeface="+mn-ea"/>
                          <a:cs typeface="+mn-cs"/>
                        </a:rPr>
                        <a:t>6</a:t>
                      </a:r>
                    </a:p>
                  </a:txBody>
                  <a:tcPr marL="9525" marR="9525" marT="9525" marB="0">
                    <a:lnL w="6350" cap="flat" cmpd="sng" algn="ctr">
                      <a:noFill/>
                      <a:prstDash val="solid"/>
                      <a:miter lim="800000"/>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3668389"/>
                  </a:ext>
                </a:extLst>
              </a:tr>
              <a:tr h="394335">
                <a:tc>
                  <a:txBody>
                    <a:bodyPr/>
                    <a:lstStyle/>
                    <a:p>
                      <a:pPr algn="r" fontAlgn="t"/>
                      <a:r>
                        <a:rPr lang="en-IE" sz="1100" b="0" i="0" u="none" strike="noStrike" kern="1200" dirty="0">
                          <a:solidFill>
                            <a:srgbClr val="000000"/>
                          </a:solidFill>
                          <a:effectLst/>
                          <a:latin typeface="Franklin Gothic Book" panose="020B0503020102020204" pitchFamily="34" charset="0"/>
                          <a:ea typeface="+mn-ea"/>
                          <a:cs typeface="+mn-cs"/>
                        </a:rPr>
                        <a:t>5</a:t>
                      </a:r>
                    </a:p>
                  </a:txBody>
                  <a:tcPr marL="9525" marR="9525" marT="9525" marB="0">
                    <a:lnL w="6350" cap="flat" cmpd="sng" algn="ctr">
                      <a:noFill/>
                      <a:prstDash val="solid"/>
                      <a:miter lim="800000"/>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747764867"/>
                  </a:ext>
                </a:extLst>
              </a:tr>
              <a:tr h="161925">
                <a:tc>
                  <a:txBody>
                    <a:bodyPr/>
                    <a:lstStyle/>
                    <a:p>
                      <a:pPr algn="r" fontAlgn="t"/>
                      <a:r>
                        <a:rPr lang="en-IE" sz="1100" b="0" i="0" u="none" strike="noStrike" kern="1200" dirty="0">
                          <a:solidFill>
                            <a:srgbClr val="000000"/>
                          </a:solidFill>
                          <a:effectLst/>
                          <a:latin typeface="Franklin Gothic Book" panose="020B0503020102020204" pitchFamily="34" charset="0"/>
                          <a:ea typeface="+mn-ea"/>
                          <a:cs typeface="+mn-cs"/>
                        </a:rPr>
                        <a:t>4</a:t>
                      </a:r>
                    </a:p>
                  </a:txBody>
                  <a:tcPr marL="9525" marR="9525" marT="9525" marB="0">
                    <a:lnL w="6350" cap="flat" cmpd="sng" algn="ctr">
                      <a:noFill/>
                      <a:prstDash val="solid"/>
                      <a:miter lim="800000"/>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55521601"/>
                  </a:ext>
                </a:extLst>
              </a:tr>
              <a:tr h="161925">
                <a:tc>
                  <a:txBody>
                    <a:bodyPr/>
                    <a:lstStyle/>
                    <a:p>
                      <a:pPr algn="r" fontAlgn="t"/>
                      <a:r>
                        <a:rPr lang="en-IE" sz="1100" b="0" i="0" u="none" strike="noStrike" kern="1200">
                          <a:solidFill>
                            <a:srgbClr val="000000"/>
                          </a:solidFill>
                          <a:effectLst/>
                          <a:latin typeface="Franklin Gothic Book" panose="020B0503020102020204" pitchFamily="34" charset="0"/>
                          <a:ea typeface="+mn-ea"/>
                          <a:cs typeface="+mn-cs"/>
                        </a:rPr>
                        <a:t>3</a:t>
                      </a:r>
                    </a:p>
                  </a:txBody>
                  <a:tcPr marL="9525" marR="9525" marT="9525" marB="0">
                    <a:lnL w="6350" cap="flat" cmpd="sng" algn="ctr">
                      <a:noFill/>
                      <a:prstDash val="solid"/>
                      <a:miter lim="800000"/>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73574167"/>
                  </a:ext>
                </a:extLst>
              </a:tr>
              <a:tr h="161925">
                <a:tc>
                  <a:txBody>
                    <a:bodyPr/>
                    <a:lstStyle/>
                    <a:p>
                      <a:pPr algn="r" fontAlgn="t"/>
                      <a:r>
                        <a:rPr lang="en-IE" sz="1100" b="0" i="0" u="none" strike="noStrike" kern="1200" dirty="0">
                          <a:solidFill>
                            <a:srgbClr val="000000"/>
                          </a:solidFill>
                          <a:effectLst/>
                          <a:latin typeface="Franklin Gothic Book" panose="020B0503020102020204" pitchFamily="34" charset="0"/>
                          <a:ea typeface="+mn-ea"/>
                          <a:cs typeface="+mn-cs"/>
                        </a:rPr>
                        <a:t>2</a:t>
                      </a:r>
                    </a:p>
                  </a:txBody>
                  <a:tcPr marL="9525" marR="9525" marT="9525" marB="0">
                    <a:lnL w="6350" cap="flat" cmpd="sng" algn="ctr">
                      <a:noFill/>
                      <a:prstDash val="solid"/>
                      <a:miter lim="800000"/>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403233774"/>
                  </a:ext>
                </a:extLst>
              </a:tr>
              <a:tr h="285750">
                <a:tc>
                  <a:txBody>
                    <a:bodyPr/>
                    <a:lstStyle/>
                    <a:p>
                      <a:pPr algn="r" fontAlgn="t"/>
                      <a:r>
                        <a:rPr lang="en-IE" sz="1100" b="0" i="0" u="none" strike="noStrike" kern="1200" dirty="0">
                          <a:solidFill>
                            <a:srgbClr val="000000"/>
                          </a:solidFill>
                          <a:effectLst/>
                          <a:latin typeface="Franklin Gothic Book" panose="020B0503020102020204" pitchFamily="34" charset="0"/>
                          <a:ea typeface="+mn-ea"/>
                          <a:cs typeface="+mn-cs"/>
                        </a:rPr>
                        <a:t>Very Unlikely (1)</a:t>
                      </a:r>
                    </a:p>
                  </a:txBody>
                  <a:tcPr marL="9525" marR="9525" marT="9525" marB="0">
                    <a:lnL w="6350" cap="flat" cmpd="sng" algn="ctr">
                      <a:noFill/>
                      <a:prstDash val="solid"/>
                      <a:miter lim="800000"/>
                    </a:lnL>
                    <a:lnR w="6350" cap="flat" cmpd="sng" algn="ctr">
                      <a:noFill/>
                      <a:prstDash val="solid"/>
                      <a:miter lim="800000"/>
                    </a:lnR>
                    <a:lnT>
                      <a:noFill/>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773184015"/>
                  </a:ext>
                </a:extLst>
              </a:tr>
            </a:tbl>
          </a:graphicData>
        </a:graphic>
      </p:graphicFrame>
      <p:sp>
        <p:nvSpPr>
          <p:cNvPr id="3" name="TextBox 2">
            <a:extLst>
              <a:ext uri="{FF2B5EF4-FFF2-40B4-BE49-F238E27FC236}">
                <a16:creationId xmlns:a16="http://schemas.microsoft.com/office/drawing/2014/main" id="{6DAEEEA6-934C-747F-3696-AAAC420FAB44}"/>
              </a:ext>
            </a:extLst>
          </p:cNvPr>
          <p:cNvSpPr txBox="1"/>
          <p:nvPr/>
        </p:nvSpPr>
        <p:spPr>
          <a:xfrm>
            <a:off x="0" y="5594605"/>
            <a:ext cx="12192000" cy="532596"/>
          </a:xfrm>
          <a:prstGeom prst="parallelogram">
            <a:avLst>
              <a:gd name="adj" fmla="val 0"/>
            </a:avLst>
          </a:prstGeom>
          <a:solidFill>
            <a:schemeClr val="accent1"/>
          </a:solidFill>
        </p:spPr>
        <p:txBody>
          <a:bodyPr wrap="square" lIns="44308" tIns="0" rIns="44308" bIns="0" rtlCol="0" anchor="t">
            <a:spAutoFit/>
          </a:bodyPr>
          <a:lstStyle/>
          <a:p>
            <a:pPr algn="ctr"/>
            <a:r>
              <a:rPr lang="en-US" sz="1450" b="1" dirty="0">
                <a:solidFill>
                  <a:schemeClr val="bg1"/>
                </a:solidFill>
              </a:rPr>
              <a:t>While it appears that phone helplines play less of a role at a national level they no doubt play a crucial role in a smaller number of serious cases.</a:t>
            </a:r>
            <a:endParaRPr lang="en-GB" sz="1477" b="1" dirty="0">
              <a:solidFill>
                <a:schemeClr val="bg1"/>
              </a:solidFill>
              <a:latin typeface="+mn-lt"/>
            </a:endParaRPr>
          </a:p>
        </p:txBody>
      </p:sp>
    </p:spTree>
    <p:extLst>
      <p:ext uri="{BB962C8B-B14F-4D97-AF65-F5344CB8AC3E}">
        <p14:creationId xmlns:p14="http://schemas.microsoft.com/office/powerpoint/2010/main" val="282489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E0BAD9F-9ED2-B0D8-9987-7E088871ADC5}"/>
              </a:ext>
            </a:extLst>
          </p:cNvPr>
          <p:cNvSpPr>
            <a:spLocks noGrp="1"/>
          </p:cNvSpPr>
          <p:nvPr>
            <p:ph type="body" sz="quarter" idx="49"/>
          </p:nvPr>
        </p:nvSpPr>
        <p:spPr>
          <a:xfrm>
            <a:off x="258897" y="1069093"/>
            <a:ext cx="6829140" cy="323941"/>
          </a:xfrm>
        </p:spPr>
        <p:txBody>
          <a:bodyPr/>
          <a:lstStyle/>
          <a:p>
            <a:r>
              <a:rPr lang="en-IE" dirty="0"/>
              <a:t>Base: All adults 18+ n – 1,030</a:t>
            </a:r>
          </a:p>
        </p:txBody>
      </p:sp>
      <p:sp>
        <p:nvSpPr>
          <p:cNvPr id="4" name="Title 3">
            <a:extLst>
              <a:ext uri="{FF2B5EF4-FFF2-40B4-BE49-F238E27FC236}">
                <a16:creationId xmlns:a16="http://schemas.microsoft.com/office/drawing/2014/main" id="{C96F9B66-B08E-3D9F-B566-FB6FAAD6342E}"/>
              </a:ext>
            </a:extLst>
          </p:cNvPr>
          <p:cNvSpPr>
            <a:spLocks noGrp="1"/>
          </p:cNvSpPr>
          <p:nvPr>
            <p:ph type="title"/>
          </p:nvPr>
        </p:nvSpPr>
        <p:spPr>
          <a:xfrm>
            <a:off x="258897" y="145457"/>
            <a:ext cx="11124869" cy="370620"/>
          </a:xfrm>
        </p:spPr>
        <p:txBody>
          <a:bodyPr>
            <a:noAutofit/>
          </a:bodyPr>
          <a:lstStyle/>
          <a:p>
            <a:r>
              <a:rPr lang="en-US" dirty="0"/>
              <a:t>Likelihood to seek support if </a:t>
            </a:r>
            <a:r>
              <a:rPr kumimoji="0" lang="en-IE" sz="2400" i="0" u="none" strike="noStrike" kern="1200" cap="none" spc="0" normalizeH="0" baseline="0" noProof="0" dirty="0">
                <a:ln>
                  <a:noFill/>
                </a:ln>
                <a:effectLst/>
                <a:uLnTx/>
                <a:uFillTx/>
                <a:cs typeface="Arial" panose="020B0604020202020204" pitchFamily="34" charset="0"/>
              </a:rPr>
              <a:t>anxious or depressed: </a:t>
            </a:r>
            <a:r>
              <a:rPr kumimoji="0" lang="en-IE" sz="2000" i="0" u="none" strike="noStrike" kern="1200" cap="none" spc="0" normalizeH="0" baseline="0" noProof="0" dirty="0">
                <a:ln>
                  <a:noFill/>
                </a:ln>
                <a:effectLst/>
                <a:uLnTx/>
                <a:uFillTx/>
                <a:cs typeface="Arial" panose="020B0604020202020204" pitchFamily="34" charset="0"/>
              </a:rPr>
              <a:t>Doctor/GP and Mental help professionals move up the list of channels likely to use when it comes to anxiety/depression relative to everyday concerns. </a:t>
            </a:r>
            <a:endParaRPr lang="en-IE" sz="2000" dirty="0"/>
          </a:p>
        </p:txBody>
      </p:sp>
      <p:sp>
        <p:nvSpPr>
          <p:cNvPr id="6" name="Text Placeholder 5">
            <a:extLst>
              <a:ext uri="{FF2B5EF4-FFF2-40B4-BE49-F238E27FC236}">
                <a16:creationId xmlns:a16="http://schemas.microsoft.com/office/drawing/2014/main" id="{036F6116-83F5-7799-D520-58582203C15D}"/>
              </a:ext>
            </a:extLst>
          </p:cNvPr>
          <p:cNvSpPr>
            <a:spLocks noGrp="1"/>
          </p:cNvSpPr>
          <p:nvPr>
            <p:ph type="body" sz="quarter" idx="60"/>
          </p:nvPr>
        </p:nvSpPr>
        <p:spPr>
          <a:xfrm>
            <a:off x="909566" y="6504279"/>
            <a:ext cx="6866282" cy="285204"/>
          </a:xfrm>
        </p:spPr>
        <p:txBody>
          <a:bodyPr/>
          <a:lstStyle/>
          <a:p>
            <a:r>
              <a:rPr kumimoji="0" lang="en-IE" sz="900" i="0" u="none" strike="noStrike" kern="1200" cap="none" spc="0" normalizeH="0" baseline="0" noProof="0" dirty="0">
                <a:ln>
                  <a:noFill/>
                </a:ln>
                <a:effectLst/>
                <a:uLnTx/>
                <a:uFillTx/>
                <a:cs typeface="Arial" panose="020B0604020202020204" pitchFamily="34" charset="0"/>
              </a:rPr>
              <a:t>Q.6 If you needed support because you felt anxious or depressed, how likely is it that you would seek help from the following people? Please click one option from 1-7, with 1 being very unlikely and 7 being very likely for each option.</a:t>
            </a:r>
            <a:endParaRPr lang="en-IE" dirty="0"/>
          </a:p>
        </p:txBody>
      </p:sp>
      <p:graphicFrame>
        <p:nvGraphicFramePr>
          <p:cNvPr id="2" name="Chart 1">
            <a:extLst>
              <a:ext uri="{FF2B5EF4-FFF2-40B4-BE49-F238E27FC236}">
                <a16:creationId xmlns:a16="http://schemas.microsoft.com/office/drawing/2014/main" id="{0C9D6E6F-58B0-F4BD-2CDA-A4AF4F91677B}"/>
              </a:ext>
            </a:extLst>
          </p:cNvPr>
          <p:cNvGraphicFramePr/>
          <p:nvPr>
            <p:extLst>
              <p:ext uri="{D42A27DB-BD31-4B8C-83A1-F6EECF244321}">
                <p14:modId xmlns:p14="http://schemas.microsoft.com/office/powerpoint/2010/main" val="727463329"/>
              </p:ext>
            </p:extLst>
          </p:nvPr>
        </p:nvGraphicFramePr>
        <p:xfrm>
          <a:off x="1801869" y="2437560"/>
          <a:ext cx="9487268" cy="30382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a:extLst>
              <a:ext uri="{FF2B5EF4-FFF2-40B4-BE49-F238E27FC236}">
                <a16:creationId xmlns:a16="http://schemas.microsoft.com/office/drawing/2014/main" id="{CD000BC9-BFA7-82B8-B885-43FD315FC648}"/>
              </a:ext>
            </a:extLst>
          </p:cNvPr>
          <p:cNvGraphicFramePr>
            <a:graphicFrameLocks noGrp="1"/>
          </p:cNvGraphicFramePr>
          <p:nvPr>
            <p:extLst>
              <p:ext uri="{D42A27DB-BD31-4B8C-83A1-F6EECF244321}">
                <p14:modId xmlns:p14="http://schemas.microsoft.com/office/powerpoint/2010/main" val="3880293903"/>
              </p:ext>
            </p:extLst>
          </p:nvPr>
        </p:nvGraphicFramePr>
        <p:xfrm>
          <a:off x="972789" y="1610821"/>
          <a:ext cx="10316351" cy="892543"/>
        </p:xfrm>
        <a:graphic>
          <a:graphicData uri="http://schemas.openxmlformats.org/drawingml/2006/table">
            <a:tbl>
              <a:tblPr firstRow="1" bandRow="1">
                <a:tableStyleId>{5C22544A-7EE6-4342-B048-85BDC9FD1C3A}</a:tableStyleId>
              </a:tblPr>
              <a:tblGrid>
                <a:gridCol w="1279624">
                  <a:extLst>
                    <a:ext uri="{9D8B030D-6E8A-4147-A177-3AD203B41FA5}">
                      <a16:colId xmlns:a16="http://schemas.microsoft.com/office/drawing/2014/main" val="20000"/>
                    </a:ext>
                  </a:extLst>
                </a:gridCol>
                <a:gridCol w="1290961">
                  <a:extLst>
                    <a:ext uri="{9D8B030D-6E8A-4147-A177-3AD203B41FA5}">
                      <a16:colId xmlns:a16="http://schemas.microsoft.com/office/drawing/2014/main" val="20001"/>
                    </a:ext>
                  </a:extLst>
                </a:gridCol>
                <a:gridCol w="1290961">
                  <a:extLst>
                    <a:ext uri="{9D8B030D-6E8A-4147-A177-3AD203B41FA5}">
                      <a16:colId xmlns:a16="http://schemas.microsoft.com/office/drawing/2014/main" val="20002"/>
                    </a:ext>
                  </a:extLst>
                </a:gridCol>
                <a:gridCol w="1290961">
                  <a:extLst>
                    <a:ext uri="{9D8B030D-6E8A-4147-A177-3AD203B41FA5}">
                      <a16:colId xmlns:a16="http://schemas.microsoft.com/office/drawing/2014/main" val="20003"/>
                    </a:ext>
                  </a:extLst>
                </a:gridCol>
                <a:gridCol w="1290961">
                  <a:extLst>
                    <a:ext uri="{9D8B030D-6E8A-4147-A177-3AD203B41FA5}">
                      <a16:colId xmlns:a16="http://schemas.microsoft.com/office/drawing/2014/main" val="20004"/>
                    </a:ext>
                  </a:extLst>
                </a:gridCol>
                <a:gridCol w="1290961">
                  <a:extLst>
                    <a:ext uri="{9D8B030D-6E8A-4147-A177-3AD203B41FA5}">
                      <a16:colId xmlns:a16="http://schemas.microsoft.com/office/drawing/2014/main" val="20005"/>
                    </a:ext>
                  </a:extLst>
                </a:gridCol>
                <a:gridCol w="1290961">
                  <a:extLst>
                    <a:ext uri="{9D8B030D-6E8A-4147-A177-3AD203B41FA5}">
                      <a16:colId xmlns:a16="http://schemas.microsoft.com/office/drawing/2014/main" val="20006"/>
                    </a:ext>
                  </a:extLst>
                </a:gridCol>
                <a:gridCol w="1290961">
                  <a:extLst>
                    <a:ext uri="{9D8B030D-6E8A-4147-A177-3AD203B41FA5}">
                      <a16:colId xmlns:a16="http://schemas.microsoft.com/office/drawing/2014/main" val="20007"/>
                    </a:ext>
                  </a:extLst>
                </a:gridCol>
              </a:tblGrid>
              <a:tr h="339958">
                <a:tc>
                  <a:txBody>
                    <a:bodyPr/>
                    <a:lstStyle/>
                    <a:p>
                      <a:pPr algn="ctr" fontAlgn="ctr"/>
                      <a:endParaRPr lang="en-GB" sz="1050" b="1" i="0" u="none" strike="noStrike">
                        <a:solidFill>
                          <a:schemeClr val="tx1"/>
                        </a:solidFill>
                        <a:effectLst/>
                        <a:latin typeface="Franklin Gothic Book" panose="020B0503020102020204" pitchFamily="34" charset="0"/>
                        <a:cs typeface="Calibri" panose="020F0502020204030204" pitchFamily="34" charset="0"/>
                      </a:endParaRPr>
                    </a:p>
                  </a:txBody>
                  <a:tcPr marL="8637" marR="8637" marT="8637"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t"/>
                      <a:r>
                        <a:rPr lang="en-IE" sz="1050" b="1" kern="1200" dirty="0">
                          <a:solidFill>
                            <a:schemeClr val="tx1"/>
                          </a:solidFill>
                          <a:latin typeface="Franklin Gothic Book" panose="020B0503020102020204" pitchFamily="34" charset="0"/>
                          <a:ea typeface="+mn-ea"/>
                          <a:cs typeface="Calibri" panose="020F0502020204030204" pitchFamily="34" charset="0"/>
                        </a:rPr>
                        <a:t>Partner, parent or other family member/relative</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t"/>
                      <a:r>
                        <a:rPr lang="en-IE" sz="1050" b="1" kern="1200" dirty="0">
                          <a:solidFill>
                            <a:schemeClr val="tx1"/>
                          </a:solidFill>
                          <a:latin typeface="Franklin Gothic Book" panose="020B0503020102020204" pitchFamily="34" charset="0"/>
                          <a:ea typeface="+mn-ea"/>
                          <a:cs typeface="Calibri" panose="020F0502020204030204" pitchFamily="34" charset="0"/>
                        </a:rPr>
                        <a:t>Doctor/GP</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IE" sz="1050" b="1" kern="1200" dirty="0">
                          <a:solidFill>
                            <a:schemeClr val="tx1"/>
                          </a:solidFill>
                          <a:latin typeface="Franklin Gothic Book" panose="020B0503020102020204" pitchFamily="34" charset="0"/>
                          <a:ea typeface="+mn-ea"/>
                          <a:cs typeface="Calibri" panose="020F0502020204030204" pitchFamily="34" charset="0"/>
                        </a:rPr>
                        <a:t>Friend (not related to you)</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t"/>
                      <a:r>
                        <a:rPr lang="en-IE" sz="1050" b="1" kern="1200" dirty="0">
                          <a:solidFill>
                            <a:schemeClr val="tx1"/>
                          </a:solidFill>
                          <a:latin typeface="Franklin Gothic Book" panose="020B0503020102020204" pitchFamily="34" charset="0"/>
                          <a:ea typeface="+mn-ea"/>
                          <a:cs typeface="Calibri" panose="020F0502020204030204" pitchFamily="34" charset="0"/>
                        </a:rPr>
                        <a:t>Mental health professional (e.g. psychologist, social worker, counsellor)</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t"/>
                      <a:r>
                        <a:rPr lang="en-IE" sz="1050" b="1" kern="1200" dirty="0">
                          <a:solidFill>
                            <a:schemeClr val="tx1"/>
                          </a:solidFill>
                          <a:latin typeface="Franklin Gothic Book" panose="020B0503020102020204" pitchFamily="34" charset="0"/>
                          <a:ea typeface="+mn-ea"/>
                          <a:cs typeface="Calibri" panose="020F0502020204030204" pitchFamily="34" charset="0"/>
                        </a:rPr>
                        <a:t>I would seek help from another not listed above</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t"/>
                      <a:r>
                        <a:rPr lang="en-IE" sz="1050" b="1" kern="1200" dirty="0">
                          <a:solidFill>
                            <a:schemeClr val="tx1"/>
                          </a:solidFill>
                          <a:latin typeface="Franklin Gothic Book" panose="020B0503020102020204" pitchFamily="34" charset="0"/>
                          <a:ea typeface="+mn-ea"/>
                          <a:cs typeface="Calibri" panose="020F0502020204030204" pitchFamily="34" charset="0"/>
                        </a:rPr>
                        <a:t>I would not seek help from anyone</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IE" sz="1050" b="1" kern="1200" dirty="0">
                          <a:solidFill>
                            <a:schemeClr val="tx1"/>
                          </a:solidFill>
                          <a:latin typeface="Franklin Gothic Book" panose="020B0503020102020204" pitchFamily="34" charset="0"/>
                          <a:ea typeface="+mn-ea"/>
                          <a:cs typeface="Calibri" panose="020F0502020204030204" pitchFamily="34" charset="0"/>
                        </a:rPr>
                        <a:t>Phone helpline</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61015">
                <a:tc>
                  <a:txBody>
                    <a:bodyPr/>
                    <a:lstStyle/>
                    <a:p>
                      <a:pPr algn="ctr"/>
                      <a:endParaRPr lang="en-GB" sz="1050" b="1" dirty="0">
                        <a:solidFill>
                          <a:schemeClr val="tx1"/>
                        </a:solidFill>
                        <a:latin typeface="Franklin Gothic Book" panose="020B0503020102020204" pitchFamily="34" charset="0"/>
                        <a:cs typeface="Calibri" panose="020F0502020204030204" pitchFamily="34" charset="0"/>
                      </a:endParaRPr>
                    </a:p>
                  </a:txBody>
                  <a:tcPr marL="82918" marR="82918" marT="41459" marB="41459"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50" b="1" kern="1200" dirty="0">
                          <a:solidFill>
                            <a:schemeClr val="tx1"/>
                          </a:solidFill>
                          <a:latin typeface="Franklin Gothic Book" panose="020B0503020102020204" pitchFamily="34" charset="0"/>
                          <a:ea typeface="+mn-ea"/>
                          <a:cs typeface="Calibri" panose="020F0502020204030204" pitchFamily="34" charset="0"/>
                        </a:rPr>
                        <a:t>%</a:t>
                      </a:r>
                    </a:p>
                  </a:txBody>
                  <a:tcPr marL="82918" marR="82918" marT="41459" marB="41459"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50" b="1" kern="1200" dirty="0">
                          <a:solidFill>
                            <a:schemeClr val="tx1"/>
                          </a:solidFill>
                          <a:latin typeface="Franklin Gothic Book" panose="020B0503020102020204" pitchFamily="34" charset="0"/>
                          <a:ea typeface="+mn-ea"/>
                          <a:cs typeface="Calibri" panose="020F0502020204030204" pitchFamily="34" charset="0"/>
                        </a:rPr>
                        <a:t>%</a:t>
                      </a:r>
                    </a:p>
                  </a:txBody>
                  <a:tcPr marL="82918" marR="82918" marT="41459" marB="41459"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50" b="1" kern="1200">
                          <a:solidFill>
                            <a:schemeClr val="tx1"/>
                          </a:solidFill>
                          <a:latin typeface="Franklin Gothic Book" panose="020B0503020102020204" pitchFamily="34" charset="0"/>
                          <a:ea typeface="+mn-ea"/>
                          <a:cs typeface="Calibri" panose="020F0502020204030204" pitchFamily="34" charset="0"/>
                        </a:rPr>
                        <a:t>%</a:t>
                      </a:r>
                    </a:p>
                  </a:txBody>
                  <a:tcPr marL="82918" marR="82918" marT="41459" marB="41459"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50" b="1" kern="1200">
                          <a:solidFill>
                            <a:schemeClr val="tx1"/>
                          </a:solidFill>
                          <a:latin typeface="Franklin Gothic Book" panose="020B0503020102020204" pitchFamily="34" charset="0"/>
                          <a:ea typeface="+mn-ea"/>
                          <a:cs typeface="Calibri" panose="020F0502020204030204" pitchFamily="34" charset="0"/>
                        </a:rPr>
                        <a:t>%</a:t>
                      </a:r>
                    </a:p>
                  </a:txBody>
                  <a:tcPr marL="82918" marR="82918" marT="41459" marB="41459"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50" b="1" kern="1200">
                          <a:solidFill>
                            <a:schemeClr val="tx1"/>
                          </a:solidFill>
                          <a:latin typeface="Franklin Gothic Book" panose="020B0503020102020204" pitchFamily="34" charset="0"/>
                          <a:ea typeface="+mn-ea"/>
                          <a:cs typeface="Calibri" panose="020F0502020204030204" pitchFamily="34" charset="0"/>
                        </a:rPr>
                        <a:t>%</a:t>
                      </a:r>
                    </a:p>
                  </a:txBody>
                  <a:tcPr marL="82918" marR="82918" marT="41459" marB="41459"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50" b="1" kern="1200">
                          <a:solidFill>
                            <a:schemeClr val="tx1"/>
                          </a:solidFill>
                          <a:latin typeface="Franklin Gothic Book" panose="020B0503020102020204" pitchFamily="34" charset="0"/>
                          <a:ea typeface="+mn-ea"/>
                          <a:cs typeface="Calibri" panose="020F0502020204030204" pitchFamily="34" charset="0"/>
                        </a:rPr>
                        <a:t>%</a:t>
                      </a:r>
                    </a:p>
                  </a:txBody>
                  <a:tcPr marL="82918" marR="82918" marT="41459" marB="41459"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50" b="1" kern="1200" dirty="0">
                          <a:solidFill>
                            <a:schemeClr val="tx1"/>
                          </a:solidFill>
                          <a:latin typeface="Franklin Gothic Book" panose="020B0503020102020204" pitchFamily="34" charset="0"/>
                          <a:ea typeface="+mn-ea"/>
                          <a:cs typeface="Calibri" panose="020F0502020204030204" pitchFamily="34" charset="0"/>
                        </a:rPr>
                        <a:t>%</a:t>
                      </a:r>
                    </a:p>
                  </a:txBody>
                  <a:tcPr marL="82918" marR="82918" marT="41459" marB="41459"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11" name="Table 10">
            <a:extLst>
              <a:ext uri="{FF2B5EF4-FFF2-40B4-BE49-F238E27FC236}">
                <a16:creationId xmlns:a16="http://schemas.microsoft.com/office/drawing/2014/main" id="{824C7661-51AA-42C6-0188-AB30093F9F30}"/>
              </a:ext>
            </a:extLst>
          </p:cNvPr>
          <p:cNvGraphicFramePr>
            <a:graphicFrameLocks noGrp="1"/>
          </p:cNvGraphicFramePr>
          <p:nvPr>
            <p:extLst>
              <p:ext uri="{D42A27DB-BD31-4B8C-83A1-F6EECF244321}">
                <p14:modId xmlns:p14="http://schemas.microsoft.com/office/powerpoint/2010/main" val="2838709515"/>
              </p:ext>
            </p:extLst>
          </p:nvPr>
        </p:nvGraphicFramePr>
        <p:xfrm>
          <a:off x="638175" y="2874595"/>
          <a:ext cx="1742281" cy="2562275"/>
        </p:xfrm>
        <a:graphic>
          <a:graphicData uri="http://schemas.openxmlformats.org/drawingml/2006/table">
            <a:tbl>
              <a:tblPr>
                <a:tableStyleId>{7E9639D4-E3E2-4D34-9284-5A2195B3D0D7}</a:tableStyleId>
              </a:tblPr>
              <a:tblGrid>
                <a:gridCol w="1742281">
                  <a:extLst>
                    <a:ext uri="{9D8B030D-6E8A-4147-A177-3AD203B41FA5}">
                      <a16:colId xmlns:a16="http://schemas.microsoft.com/office/drawing/2014/main" val="2543020754"/>
                    </a:ext>
                  </a:extLst>
                </a:gridCol>
              </a:tblGrid>
              <a:tr h="744905">
                <a:tc>
                  <a:txBody>
                    <a:bodyPr/>
                    <a:lstStyle/>
                    <a:p>
                      <a:pPr algn="r" fontAlgn="t"/>
                      <a:r>
                        <a:rPr lang="en-IE" sz="1100" b="0" i="0" u="none" strike="noStrike" kern="1200" dirty="0">
                          <a:solidFill>
                            <a:srgbClr val="000000"/>
                          </a:solidFill>
                          <a:effectLst/>
                          <a:latin typeface="Franklin Gothic Book" panose="020B0503020102020204" pitchFamily="34" charset="0"/>
                          <a:ea typeface="+mn-ea"/>
                          <a:cs typeface="+mn-cs"/>
                        </a:rPr>
                        <a:t>Very Likely (7)</a:t>
                      </a:r>
                    </a:p>
                  </a:txBody>
                  <a:tcPr marL="9525" marR="9525" marT="9525" marB="0">
                    <a:lnL w="6350" cap="flat" cmpd="sng" algn="ctr">
                      <a:noFill/>
                      <a:prstDash val="solid"/>
                      <a:miter lim="800000"/>
                    </a:lnL>
                    <a:lnR w="6350" cap="flat" cmpd="sng" algn="ctr">
                      <a:noFill/>
                      <a:prstDash val="solid"/>
                      <a:miter lim="800000"/>
                    </a:lnR>
                    <a:lnT w="6350" cap="flat" cmpd="sng" algn="ctr">
                      <a:noFill/>
                      <a:prstDash val="solid"/>
                      <a:miter lim="800000"/>
                    </a:lnT>
                    <a:lnB>
                      <a:noFill/>
                    </a:lnB>
                    <a:lnTlToBr w="12700" cmpd="sng">
                      <a:noFill/>
                      <a:prstDash val="solid"/>
                    </a:lnTlToBr>
                    <a:lnBlToTr w="12700" cmpd="sng">
                      <a:noFill/>
                      <a:prstDash val="solid"/>
                    </a:lnBlToTr>
                  </a:tcPr>
                </a:tc>
                <a:extLst>
                  <a:ext uri="{0D108BD9-81ED-4DB2-BD59-A6C34878D82A}">
                    <a16:rowId xmlns:a16="http://schemas.microsoft.com/office/drawing/2014/main" val="1146259604"/>
                  </a:ext>
                </a:extLst>
              </a:tr>
              <a:tr h="514350">
                <a:tc>
                  <a:txBody>
                    <a:bodyPr/>
                    <a:lstStyle/>
                    <a:p>
                      <a:pPr algn="r" fontAlgn="t"/>
                      <a:r>
                        <a:rPr lang="en-IE" sz="1100" b="0" i="0" u="none" strike="noStrike" kern="1200" dirty="0">
                          <a:solidFill>
                            <a:srgbClr val="000000"/>
                          </a:solidFill>
                          <a:effectLst/>
                          <a:latin typeface="Franklin Gothic Book" panose="020B0503020102020204" pitchFamily="34" charset="0"/>
                          <a:ea typeface="+mn-ea"/>
                          <a:cs typeface="+mn-cs"/>
                        </a:rPr>
                        <a:t>6</a:t>
                      </a:r>
                    </a:p>
                  </a:txBody>
                  <a:tcPr marL="9525" marR="9525" marT="9525" marB="0">
                    <a:lnL w="6350" cap="flat" cmpd="sng" algn="ctr">
                      <a:noFill/>
                      <a:prstDash val="solid"/>
                      <a:miter lim="800000"/>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3668389"/>
                  </a:ext>
                </a:extLst>
              </a:tr>
              <a:tr h="485775">
                <a:tc>
                  <a:txBody>
                    <a:bodyPr/>
                    <a:lstStyle/>
                    <a:p>
                      <a:pPr algn="r" fontAlgn="t"/>
                      <a:r>
                        <a:rPr lang="en-IE" sz="1100" b="0" i="0" u="none" strike="noStrike" kern="1200" dirty="0">
                          <a:solidFill>
                            <a:srgbClr val="000000"/>
                          </a:solidFill>
                          <a:effectLst/>
                          <a:latin typeface="Franklin Gothic Book" panose="020B0503020102020204" pitchFamily="34" charset="0"/>
                          <a:ea typeface="+mn-ea"/>
                          <a:cs typeface="+mn-cs"/>
                        </a:rPr>
                        <a:t>5</a:t>
                      </a:r>
                    </a:p>
                  </a:txBody>
                  <a:tcPr marL="9525" marR="9525" marT="9525" marB="0">
                    <a:lnL w="6350" cap="flat" cmpd="sng" algn="ctr">
                      <a:noFill/>
                      <a:prstDash val="solid"/>
                      <a:miter lim="800000"/>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747764867"/>
                  </a:ext>
                </a:extLst>
              </a:tr>
              <a:tr h="161925">
                <a:tc>
                  <a:txBody>
                    <a:bodyPr/>
                    <a:lstStyle/>
                    <a:p>
                      <a:pPr algn="r" fontAlgn="t"/>
                      <a:r>
                        <a:rPr lang="en-IE" sz="1100" b="0" i="0" u="none" strike="noStrike" kern="1200" dirty="0">
                          <a:solidFill>
                            <a:srgbClr val="000000"/>
                          </a:solidFill>
                          <a:effectLst/>
                          <a:latin typeface="Franklin Gothic Book" panose="020B0503020102020204" pitchFamily="34" charset="0"/>
                          <a:ea typeface="+mn-ea"/>
                          <a:cs typeface="+mn-cs"/>
                        </a:rPr>
                        <a:t>4</a:t>
                      </a:r>
                    </a:p>
                  </a:txBody>
                  <a:tcPr marL="9525" marR="9525" marT="9525" marB="0">
                    <a:lnL w="6350" cap="flat" cmpd="sng" algn="ctr">
                      <a:noFill/>
                      <a:prstDash val="solid"/>
                      <a:miter lim="800000"/>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55521601"/>
                  </a:ext>
                </a:extLst>
              </a:tr>
              <a:tr h="161925">
                <a:tc>
                  <a:txBody>
                    <a:bodyPr/>
                    <a:lstStyle/>
                    <a:p>
                      <a:pPr algn="r" fontAlgn="t"/>
                      <a:r>
                        <a:rPr lang="en-IE" sz="1100" b="0" i="0" u="none" strike="noStrike" kern="1200">
                          <a:solidFill>
                            <a:srgbClr val="000000"/>
                          </a:solidFill>
                          <a:effectLst/>
                          <a:latin typeface="Franklin Gothic Book" panose="020B0503020102020204" pitchFamily="34" charset="0"/>
                          <a:ea typeface="+mn-ea"/>
                          <a:cs typeface="+mn-cs"/>
                        </a:rPr>
                        <a:t>3</a:t>
                      </a:r>
                    </a:p>
                  </a:txBody>
                  <a:tcPr marL="9525" marR="9525" marT="9525" marB="0">
                    <a:lnL w="6350" cap="flat" cmpd="sng" algn="ctr">
                      <a:noFill/>
                      <a:prstDash val="solid"/>
                      <a:miter lim="800000"/>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73574167"/>
                  </a:ext>
                </a:extLst>
              </a:tr>
              <a:tr h="161925">
                <a:tc>
                  <a:txBody>
                    <a:bodyPr/>
                    <a:lstStyle/>
                    <a:p>
                      <a:pPr algn="r" fontAlgn="t"/>
                      <a:r>
                        <a:rPr lang="en-IE" sz="1100" b="0" i="0" u="none" strike="noStrike" kern="1200" dirty="0">
                          <a:solidFill>
                            <a:srgbClr val="000000"/>
                          </a:solidFill>
                          <a:effectLst/>
                          <a:latin typeface="Franklin Gothic Book" panose="020B0503020102020204" pitchFamily="34" charset="0"/>
                          <a:ea typeface="+mn-ea"/>
                          <a:cs typeface="+mn-cs"/>
                        </a:rPr>
                        <a:t>2</a:t>
                      </a:r>
                    </a:p>
                  </a:txBody>
                  <a:tcPr marL="9525" marR="9525" marT="9525" marB="0">
                    <a:lnL w="6350" cap="flat" cmpd="sng" algn="ctr">
                      <a:noFill/>
                      <a:prstDash val="solid"/>
                      <a:miter lim="800000"/>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403233774"/>
                  </a:ext>
                </a:extLst>
              </a:tr>
              <a:tr h="285750">
                <a:tc>
                  <a:txBody>
                    <a:bodyPr/>
                    <a:lstStyle/>
                    <a:p>
                      <a:pPr algn="r" fontAlgn="t"/>
                      <a:r>
                        <a:rPr lang="en-IE" sz="1100" b="0" i="0" u="none" strike="noStrike" kern="1200" dirty="0">
                          <a:solidFill>
                            <a:srgbClr val="000000"/>
                          </a:solidFill>
                          <a:effectLst/>
                          <a:latin typeface="Franklin Gothic Book" panose="020B0503020102020204" pitchFamily="34" charset="0"/>
                          <a:ea typeface="+mn-ea"/>
                          <a:cs typeface="+mn-cs"/>
                        </a:rPr>
                        <a:t>Very Unlikely (1)</a:t>
                      </a:r>
                    </a:p>
                  </a:txBody>
                  <a:tcPr marL="9525" marR="9525" marT="9525" marB="0">
                    <a:lnL w="6350" cap="flat" cmpd="sng" algn="ctr">
                      <a:noFill/>
                      <a:prstDash val="solid"/>
                      <a:miter lim="800000"/>
                    </a:lnL>
                    <a:lnR w="6350" cap="flat" cmpd="sng" algn="ctr">
                      <a:noFill/>
                      <a:prstDash val="solid"/>
                      <a:miter lim="800000"/>
                    </a:lnR>
                    <a:lnT>
                      <a:noFill/>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773184015"/>
                  </a:ext>
                </a:extLst>
              </a:tr>
            </a:tbl>
          </a:graphicData>
        </a:graphic>
      </p:graphicFrame>
      <p:sp>
        <p:nvSpPr>
          <p:cNvPr id="3" name="TextBox 2">
            <a:extLst>
              <a:ext uri="{FF2B5EF4-FFF2-40B4-BE49-F238E27FC236}">
                <a16:creationId xmlns:a16="http://schemas.microsoft.com/office/drawing/2014/main" id="{AB5106B0-9A04-2FA8-815C-49D59201290D}"/>
              </a:ext>
            </a:extLst>
          </p:cNvPr>
          <p:cNvSpPr txBox="1"/>
          <p:nvPr/>
        </p:nvSpPr>
        <p:spPr>
          <a:xfrm>
            <a:off x="0" y="5594605"/>
            <a:ext cx="12192000" cy="532596"/>
          </a:xfrm>
          <a:prstGeom prst="parallelogram">
            <a:avLst>
              <a:gd name="adj" fmla="val 0"/>
            </a:avLst>
          </a:prstGeom>
          <a:solidFill>
            <a:schemeClr val="accent1"/>
          </a:solidFill>
        </p:spPr>
        <p:txBody>
          <a:bodyPr wrap="square" lIns="44308" tIns="0" rIns="44308" bIns="0" rtlCol="0" anchor="t">
            <a:spAutoFit/>
          </a:bodyPr>
          <a:lstStyle/>
          <a:p>
            <a:pPr algn="ctr"/>
            <a:r>
              <a:rPr lang="en-US" sz="1450" b="1" dirty="0">
                <a:solidFill>
                  <a:schemeClr val="bg1"/>
                </a:solidFill>
              </a:rPr>
              <a:t>Family again plays a crucial role when it comes to seeking help for anxiety/depression though not to the same degree as seen for more everyday concerns. </a:t>
            </a:r>
            <a:endParaRPr lang="en-GB" sz="1477" b="1" dirty="0">
              <a:solidFill>
                <a:schemeClr val="bg1"/>
              </a:solidFill>
              <a:latin typeface="+mn-lt"/>
            </a:endParaRPr>
          </a:p>
        </p:txBody>
      </p:sp>
    </p:spTree>
    <p:extLst>
      <p:ext uri="{BB962C8B-B14F-4D97-AF65-F5344CB8AC3E}">
        <p14:creationId xmlns:p14="http://schemas.microsoft.com/office/powerpoint/2010/main" val="150535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0AA08E2-4B56-59B7-5301-DFA20E8A6196}"/>
              </a:ext>
            </a:extLst>
          </p:cNvPr>
          <p:cNvGraphicFramePr/>
          <p:nvPr>
            <p:extLst>
              <p:ext uri="{D42A27DB-BD31-4B8C-83A1-F6EECF244321}">
                <p14:modId xmlns:p14="http://schemas.microsoft.com/office/powerpoint/2010/main" val="1983147051"/>
              </p:ext>
            </p:extLst>
          </p:nvPr>
        </p:nvGraphicFramePr>
        <p:xfrm>
          <a:off x="3115353" y="2052314"/>
          <a:ext cx="8933093" cy="326240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a:extLst>
              <a:ext uri="{FF2B5EF4-FFF2-40B4-BE49-F238E27FC236}">
                <a16:creationId xmlns:a16="http://schemas.microsoft.com/office/drawing/2014/main" id="{2E0BAD9F-9ED2-B0D8-9987-7E088871ADC5}"/>
              </a:ext>
            </a:extLst>
          </p:cNvPr>
          <p:cNvSpPr>
            <a:spLocks noGrp="1"/>
          </p:cNvSpPr>
          <p:nvPr>
            <p:ph type="body" sz="quarter" idx="49"/>
          </p:nvPr>
        </p:nvSpPr>
        <p:spPr>
          <a:xfrm>
            <a:off x="240525" y="1016977"/>
            <a:ext cx="3865428" cy="323941"/>
          </a:xfrm>
        </p:spPr>
        <p:txBody>
          <a:bodyPr/>
          <a:lstStyle/>
          <a:p>
            <a:r>
              <a:rPr lang="en-IE" dirty="0"/>
              <a:t>Base: All adults 18+ n – 1,030</a:t>
            </a:r>
          </a:p>
        </p:txBody>
      </p:sp>
      <p:sp>
        <p:nvSpPr>
          <p:cNvPr id="4" name="Title 3">
            <a:extLst>
              <a:ext uri="{FF2B5EF4-FFF2-40B4-BE49-F238E27FC236}">
                <a16:creationId xmlns:a16="http://schemas.microsoft.com/office/drawing/2014/main" id="{C96F9B66-B08E-3D9F-B566-FB6FAAD6342E}"/>
              </a:ext>
            </a:extLst>
          </p:cNvPr>
          <p:cNvSpPr>
            <a:spLocks noGrp="1"/>
          </p:cNvSpPr>
          <p:nvPr>
            <p:ph type="title"/>
          </p:nvPr>
        </p:nvSpPr>
        <p:spPr>
          <a:xfrm>
            <a:off x="238348" y="73539"/>
            <a:ext cx="10981031" cy="370620"/>
          </a:xfrm>
        </p:spPr>
        <p:txBody>
          <a:bodyPr>
            <a:noAutofit/>
          </a:bodyPr>
          <a:lstStyle/>
          <a:p>
            <a:r>
              <a:rPr lang="en-IE" dirty="0"/>
              <a:t>Comfort and support in helping: </a:t>
            </a:r>
            <a:r>
              <a:rPr lang="en-IE" sz="2000" dirty="0"/>
              <a:t>Interestingly a large proportion stated that they are very comfortable in having a conversation with a friend about something they are worried about but only one in five feel they would be very confident in knowing how to support them.</a:t>
            </a:r>
            <a:endParaRPr lang="en-IE" dirty="0"/>
          </a:p>
        </p:txBody>
      </p:sp>
      <p:sp>
        <p:nvSpPr>
          <p:cNvPr id="6" name="Text Placeholder 5">
            <a:extLst>
              <a:ext uri="{FF2B5EF4-FFF2-40B4-BE49-F238E27FC236}">
                <a16:creationId xmlns:a16="http://schemas.microsoft.com/office/drawing/2014/main" id="{036F6116-83F5-7799-D520-58582203C15D}"/>
              </a:ext>
            </a:extLst>
          </p:cNvPr>
          <p:cNvSpPr>
            <a:spLocks noGrp="1"/>
          </p:cNvSpPr>
          <p:nvPr>
            <p:ph type="body" sz="quarter" idx="60"/>
          </p:nvPr>
        </p:nvSpPr>
        <p:spPr>
          <a:xfrm>
            <a:off x="909566" y="6561429"/>
            <a:ext cx="6866282" cy="285204"/>
          </a:xfrm>
        </p:spPr>
        <p:txBody>
          <a:bodyPr>
            <a:noAutofit/>
          </a:bodyPr>
          <a:lstStyle/>
          <a:p>
            <a:pPr>
              <a:lnSpc>
                <a:spcPct val="20000"/>
              </a:lnSpc>
            </a:pPr>
            <a:r>
              <a:rPr kumimoji="0" lang="en-IE" sz="900" i="0" u="none" strike="noStrike" kern="1200" cap="none" spc="0" normalizeH="0" baseline="0" noProof="0" dirty="0">
                <a:ln>
                  <a:noFill/>
                </a:ln>
                <a:effectLst/>
                <a:uLnTx/>
                <a:uFillTx/>
                <a:latin typeface="Franklin Gothic Book" panose="020B0503020102020204" pitchFamily="34" charset="0"/>
                <a:cs typeface="Arial" panose="020B0604020202020204" pitchFamily="34" charset="0"/>
              </a:rPr>
              <a:t>Q.7a. How would you feel if a friend approached you looking to have a conversation on something they were worried about?</a:t>
            </a:r>
          </a:p>
          <a:p>
            <a:pPr>
              <a:lnSpc>
                <a:spcPct val="20000"/>
              </a:lnSpc>
            </a:pPr>
            <a:r>
              <a:rPr kumimoji="0" lang="en-IE" sz="900" i="0" u="none" strike="noStrike" kern="1200" cap="none" spc="0" normalizeH="0" baseline="0" noProof="0" dirty="0">
                <a:ln>
                  <a:noFill/>
                </a:ln>
                <a:effectLst/>
                <a:uLnTx/>
                <a:uFillTx/>
                <a:latin typeface="Franklin Gothic Book" panose="020B0503020102020204" pitchFamily="34" charset="0"/>
                <a:cs typeface="Arial" panose="020B0604020202020204" pitchFamily="34" charset="0"/>
              </a:rPr>
              <a:t>Q.7b and to what degree would you feel confident in knowing how best to support them?</a:t>
            </a:r>
          </a:p>
          <a:p>
            <a:pPr>
              <a:lnSpc>
                <a:spcPct val="20000"/>
              </a:lnSpc>
            </a:pPr>
            <a:endParaRPr kumimoji="0" lang="en-IE" sz="900" i="0" u="none" strike="noStrike" kern="1200" cap="none" spc="0" normalizeH="0" baseline="0" noProof="0" dirty="0">
              <a:ln>
                <a:noFill/>
              </a:ln>
              <a:effectLst/>
              <a:uLnTx/>
              <a:uFillTx/>
              <a:latin typeface="Franklin Gothic Book" panose="020B05030201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BB9DDA5A-B08B-1209-A026-19211CBD3909}"/>
              </a:ext>
            </a:extLst>
          </p:cNvPr>
          <p:cNvGraphicFramePr>
            <a:graphicFrameLocks noGrp="1"/>
          </p:cNvGraphicFramePr>
          <p:nvPr>
            <p:extLst>
              <p:ext uri="{D42A27DB-BD31-4B8C-83A1-F6EECF244321}">
                <p14:modId xmlns:p14="http://schemas.microsoft.com/office/powerpoint/2010/main" val="3407741714"/>
              </p:ext>
            </p:extLst>
          </p:nvPr>
        </p:nvGraphicFramePr>
        <p:xfrm>
          <a:off x="3143928" y="1370226"/>
          <a:ext cx="1924050" cy="832485"/>
        </p:xfrm>
        <a:graphic>
          <a:graphicData uri="http://schemas.openxmlformats.org/drawingml/2006/table">
            <a:tbl>
              <a:tblPr>
                <a:tableStyleId>{5C22544A-7EE6-4342-B048-85BDC9FD1C3A}</a:tableStyleId>
              </a:tblPr>
              <a:tblGrid>
                <a:gridCol w="1924050">
                  <a:extLst>
                    <a:ext uri="{9D8B030D-6E8A-4147-A177-3AD203B41FA5}">
                      <a16:colId xmlns:a16="http://schemas.microsoft.com/office/drawing/2014/main" val="4037173385"/>
                    </a:ext>
                  </a:extLst>
                </a:gridCol>
              </a:tblGrid>
              <a:tr h="36413">
                <a:tc>
                  <a:txBody>
                    <a:bodyPr/>
                    <a:lstStyle/>
                    <a:p>
                      <a:pPr algn="ctr" fontAlgn="t"/>
                      <a:r>
                        <a:rPr lang="en-IE" sz="1100" b="1" i="0" u="none" strike="noStrike" kern="1200" dirty="0">
                          <a:solidFill>
                            <a:schemeClr val="dk1"/>
                          </a:solidFill>
                          <a:effectLst/>
                          <a:latin typeface="Franklin Gothic Book" panose="020B0503020102020204" pitchFamily="34" charset="0"/>
                          <a:ea typeface="+mn-ea"/>
                          <a:cs typeface="+mn-cs"/>
                        </a:rPr>
                        <a:t>Level  of comfort with having a conversation with a friend about something they are worried about </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37041862"/>
                  </a:ext>
                </a:extLst>
              </a:tr>
              <a:tr h="123436">
                <a:tc>
                  <a:txBody>
                    <a:bodyPr/>
                    <a:lstStyle/>
                    <a:p>
                      <a:pPr algn="ctr" fontAlgn="t"/>
                      <a:r>
                        <a:rPr lang="en-IE" sz="1000" b="1" i="0" u="none" strike="noStrike" dirty="0">
                          <a:solidFill>
                            <a:srgbClr val="000000"/>
                          </a:solidFill>
                          <a:effectLst/>
                          <a:latin typeface="Franklin Gothic Book" panose="020B0503020102020204" pitchFamily="34" charset="0"/>
                        </a:rPr>
                        <a:t>%</a:t>
                      </a: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11973216"/>
                  </a:ext>
                </a:extLst>
              </a:tr>
            </a:tbl>
          </a:graphicData>
        </a:graphic>
      </p:graphicFrame>
      <p:graphicFrame>
        <p:nvGraphicFramePr>
          <p:cNvPr id="7" name="Table 6">
            <a:extLst>
              <a:ext uri="{FF2B5EF4-FFF2-40B4-BE49-F238E27FC236}">
                <a16:creationId xmlns:a16="http://schemas.microsoft.com/office/drawing/2014/main" id="{67D82A30-DA07-E1E6-4805-6E5B42C6C6C5}"/>
              </a:ext>
            </a:extLst>
          </p:cNvPr>
          <p:cNvGraphicFramePr>
            <a:graphicFrameLocks noGrp="1"/>
          </p:cNvGraphicFramePr>
          <p:nvPr>
            <p:extLst>
              <p:ext uri="{D42A27DB-BD31-4B8C-83A1-F6EECF244321}">
                <p14:modId xmlns:p14="http://schemas.microsoft.com/office/powerpoint/2010/main" val="266665634"/>
              </p:ext>
            </p:extLst>
          </p:nvPr>
        </p:nvGraphicFramePr>
        <p:xfrm>
          <a:off x="68397" y="2943452"/>
          <a:ext cx="3276015" cy="2429288"/>
        </p:xfrm>
        <a:graphic>
          <a:graphicData uri="http://schemas.openxmlformats.org/drawingml/2006/table">
            <a:tbl>
              <a:tblPr>
                <a:tableStyleId>{5C22544A-7EE6-4342-B048-85BDC9FD1C3A}</a:tableStyleId>
              </a:tblPr>
              <a:tblGrid>
                <a:gridCol w="3276015">
                  <a:extLst>
                    <a:ext uri="{9D8B030D-6E8A-4147-A177-3AD203B41FA5}">
                      <a16:colId xmlns:a16="http://schemas.microsoft.com/office/drawing/2014/main" val="1000600940"/>
                    </a:ext>
                  </a:extLst>
                </a:gridCol>
              </a:tblGrid>
              <a:tr h="1421543">
                <a:tc>
                  <a:txBody>
                    <a:bodyPr/>
                    <a:lstStyle/>
                    <a:p>
                      <a:pPr algn="r" fontAlgn="t"/>
                      <a:r>
                        <a:rPr lang="en-IE" sz="1100" b="0" i="0" u="none" strike="noStrike" kern="1200" dirty="0">
                          <a:solidFill>
                            <a:srgbClr val="000000"/>
                          </a:solidFill>
                          <a:effectLst/>
                          <a:latin typeface="Franklin Gothic Book" panose="020B0503020102020204" pitchFamily="34" charset="0"/>
                          <a:ea typeface="+mn-ea"/>
                          <a:cs typeface="+mn-cs"/>
                        </a:rPr>
                        <a:t>Very comfortable in having a conversation</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28535960"/>
                  </a:ext>
                </a:extLst>
              </a:tr>
              <a:tr h="476250">
                <a:tc>
                  <a:txBody>
                    <a:bodyPr/>
                    <a:lstStyle/>
                    <a:p>
                      <a:pPr algn="r" fontAlgn="t"/>
                      <a:r>
                        <a:rPr lang="en-IE" sz="1100" b="0" i="0" u="none" strike="noStrike" kern="1200" dirty="0">
                          <a:solidFill>
                            <a:srgbClr val="000000"/>
                          </a:solidFill>
                          <a:effectLst/>
                          <a:latin typeface="Franklin Gothic Book" panose="020B0503020102020204" pitchFamily="34" charset="0"/>
                          <a:ea typeface="+mn-ea"/>
                          <a:cs typeface="+mn-cs"/>
                        </a:rPr>
                        <a:t>Somewhat comfortable in having a conversation</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0917419"/>
                  </a:ext>
                </a:extLst>
              </a:tr>
              <a:tr h="0">
                <a:tc>
                  <a:txBody>
                    <a:bodyPr/>
                    <a:lstStyle/>
                    <a:p>
                      <a:pPr algn="r" fontAlgn="t"/>
                      <a:r>
                        <a:rPr lang="en-IE" sz="1100" b="0" i="0" u="none" strike="noStrike" kern="1200" dirty="0">
                          <a:solidFill>
                            <a:srgbClr val="000000"/>
                          </a:solidFill>
                          <a:effectLst/>
                          <a:latin typeface="Franklin Gothic Book" panose="020B0503020102020204" pitchFamily="34" charset="0"/>
                          <a:ea typeface="+mn-ea"/>
                          <a:cs typeface="+mn-cs"/>
                        </a:rPr>
                        <a:t>Not very comfortable in having a conversation</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7025358"/>
                  </a:ext>
                </a:extLst>
              </a:tr>
              <a:tr h="125487">
                <a:tc>
                  <a:txBody>
                    <a:bodyPr/>
                    <a:lstStyle/>
                    <a:p>
                      <a:pPr algn="r" fontAlgn="t"/>
                      <a:r>
                        <a:rPr lang="en-IE" sz="1100" b="0" i="0" u="none" strike="noStrike" kern="1200">
                          <a:solidFill>
                            <a:srgbClr val="000000"/>
                          </a:solidFill>
                          <a:effectLst/>
                          <a:latin typeface="Franklin Gothic Book" panose="020B0503020102020204" pitchFamily="34" charset="0"/>
                          <a:ea typeface="+mn-ea"/>
                          <a:cs typeface="+mn-cs"/>
                        </a:rPr>
                        <a:t>Not at all comfortable in having a conversation</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18110197"/>
                  </a:ext>
                </a:extLst>
              </a:tr>
              <a:tr h="125487">
                <a:tc>
                  <a:txBody>
                    <a:bodyPr/>
                    <a:lstStyle/>
                    <a:p>
                      <a:pPr algn="r" fontAlgn="t"/>
                      <a:r>
                        <a:rPr lang="en-IE" sz="1100" b="0" i="0" u="none" strike="noStrike" kern="1200" dirty="0">
                          <a:solidFill>
                            <a:srgbClr val="000000"/>
                          </a:solidFill>
                          <a:effectLst/>
                          <a:latin typeface="Franklin Gothic Book" panose="020B0503020102020204" pitchFamily="34" charset="0"/>
                          <a:ea typeface="+mn-ea"/>
                          <a:cs typeface="+mn-cs"/>
                        </a:rPr>
                        <a:t>I would not engage in that conversation</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93405283"/>
                  </a:ext>
                </a:extLst>
              </a:tr>
            </a:tbl>
          </a:graphicData>
        </a:graphic>
      </p:graphicFrame>
      <p:graphicFrame>
        <p:nvGraphicFramePr>
          <p:cNvPr id="8" name="Table 7">
            <a:extLst>
              <a:ext uri="{FF2B5EF4-FFF2-40B4-BE49-F238E27FC236}">
                <a16:creationId xmlns:a16="http://schemas.microsoft.com/office/drawing/2014/main" id="{F5F7A2CB-2D5A-C38C-CEDE-FC4DAA58713B}"/>
              </a:ext>
            </a:extLst>
          </p:cNvPr>
          <p:cNvGraphicFramePr>
            <a:graphicFrameLocks noGrp="1"/>
          </p:cNvGraphicFramePr>
          <p:nvPr>
            <p:extLst>
              <p:ext uri="{D42A27DB-BD31-4B8C-83A1-F6EECF244321}">
                <p14:modId xmlns:p14="http://schemas.microsoft.com/office/powerpoint/2010/main" val="3956209427"/>
              </p:ext>
            </p:extLst>
          </p:nvPr>
        </p:nvGraphicFramePr>
        <p:xfrm>
          <a:off x="1366169" y="5504788"/>
          <a:ext cx="2828925" cy="405985"/>
        </p:xfrm>
        <a:graphic>
          <a:graphicData uri="http://schemas.openxmlformats.org/drawingml/2006/table">
            <a:tbl>
              <a:tblPr>
                <a:tableStyleId>{5C22544A-7EE6-4342-B048-85BDC9FD1C3A}</a:tableStyleId>
              </a:tblPr>
              <a:tblGrid>
                <a:gridCol w="1876426">
                  <a:extLst>
                    <a:ext uri="{9D8B030D-6E8A-4147-A177-3AD203B41FA5}">
                      <a16:colId xmlns:a16="http://schemas.microsoft.com/office/drawing/2014/main" val="214798847"/>
                    </a:ext>
                  </a:extLst>
                </a:gridCol>
                <a:gridCol w="952499">
                  <a:extLst>
                    <a:ext uri="{9D8B030D-6E8A-4147-A177-3AD203B41FA5}">
                      <a16:colId xmlns:a16="http://schemas.microsoft.com/office/drawing/2014/main" val="1585800594"/>
                    </a:ext>
                  </a:extLst>
                </a:gridCol>
              </a:tblGrid>
              <a:tr h="228820">
                <a:tc>
                  <a:txBody>
                    <a:bodyPr/>
                    <a:lstStyle/>
                    <a:p>
                      <a:pPr algn="l" fontAlgn="t"/>
                      <a:r>
                        <a:rPr lang="en-IE" sz="1100" b="0" u="none" strike="noStrike" kern="1200" dirty="0">
                          <a:solidFill>
                            <a:schemeClr val="dk1"/>
                          </a:solidFill>
                          <a:effectLst/>
                          <a:latin typeface="Franklin Gothic Book" panose="020B0503020102020204" pitchFamily="34" charset="0"/>
                          <a:ea typeface="+mn-ea"/>
                          <a:cs typeface="+mn-cs"/>
                        </a:rPr>
                        <a:t>NET (Uncomfortable)</a:t>
                      </a:r>
                    </a:p>
                  </a:txBody>
                  <a:tcPr marL="9525" marR="9525" marT="9525" marB="0">
                    <a:solidFill>
                      <a:schemeClr val="bg1">
                        <a:lumMod val="95000"/>
                      </a:schemeClr>
                    </a:solidFill>
                  </a:tcPr>
                </a:tc>
                <a:tc>
                  <a:txBody>
                    <a:bodyPr/>
                    <a:lstStyle/>
                    <a:p>
                      <a:pPr algn="r" fontAlgn="t"/>
                      <a:r>
                        <a:rPr lang="en-IE" sz="1100" b="0" u="none" strike="noStrike" kern="1200" dirty="0">
                          <a:solidFill>
                            <a:schemeClr val="dk1"/>
                          </a:solidFill>
                          <a:effectLst/>
                          <a:latin typeface="Franklin Gothic Book" panose="020B0503020102020204" pitchFamily="34" charset="0"/>
                          <a:ea typeface="+mn-ea"/>
                          <a:cs typeface="+mn-cs"/>
                        </a:rPr>
                        <a:t>8</a:t>
                      </a:r>
                    </a:p>
                  </a:txBody>
                  <a:tcPr marL="9525" marR="9525" marT="9525" marB="0">
                    <a:solidFill>
                      <a:schemeClr val="bg1">
                        <a:lumMod val="95000"/>
                      </a:schemeClr>
                    </a:solidFill>
                  </a:tcPr>
                </a:tc>
                <a:extLst>
                  <a:ext uri="{0D108BD9-81ED-4DB2-BD59-A6C34878D82A}">
                    <a16:rowId xmlns:a16="http://schemas.microsoft.com/office/drawing/2014/main" val="2609816882"/>
                  </a:ext>
                </a:extLst>
              </a:tr>
              <a:tr h="175442">
                <a:tc>
                  <a:txBody>
                    <a:bodyPr/>
                    <a:lstStyle/>
                    <a:p>
                      <a:pPr algn="l" fontAlgn="t"/>
                      <a:r>
                        <a:rPr lang="en-IE" sz="1100" b="0" u="none" strike="noStrike" kern="1200" dirty="0">
                          <a:solidFill>
                            <a:schemeClr val="dk1"/>
                          </a:solidFill>
                          <a:effectLst/>
                          <a:latin typeface="Franklin Gothic Book" panose="020B0503020102020204" pitchFamily="34" charset="0"/>
                          <a:ea typeface="+mn-ea"/>
                          <a:cs typeface="+mn-cs"/>
                        </a:rPr>
                        <a:t>Mean</a:t>
                      </a:r>
                    </a:p>
                  </a:txBody>
                  <a:tcPr marL="9525" marR="9525" marT="9525" marB="0">
                    <a:solidFill>
                      <a:schemeClr val="bg1">
                        <a:lumMod val="95000"/>
                      </a:schemeClr>
                    </a:solidFill>
                  </a:tcPr>
                </a:tc>
                <a:tc>
                  <a:txBody>
                    <a:bodyPr/>
                    <a:lstStyle/>
                    <a:p>
                      <a:pPr algn="r" fontAlgn="t"/>
                      <a:r>
                        <a:rPr lang="en-IE" sz="1100" b="0" u="none" strike="noStrike" kern="1200" dirty="0">
                          <a:solidFill>
                            <a:schemeClr val="dk1"/>
                          </a:solidFill>
                          <a:effectLst/>
                          <a:latin typeface="Franklin Gothic Book" panose="020B0503020102020204" pitchFamily="34" charset="0"/>
                          <a:ea typeface="+mn-ea"/>
                          <a:cs typeface="+mn-cs"/>
                        </a:rPr>
                        <a:t>3.4</a:t>
                      </a:r>
                    </a:p>
                  </a:txBody>
                  <a:tcPr marL="9525" marR="9525" marT="9525" marB="0">
                    <a:solidFill>
                      <a:schemeClr val="bg1">
                        <a:lumMod val="95000"/>
                      </a:schemeClr>
                    </a:solidFill>
                  </a:tcPr>
                </a:tc>
                <a:extLst>
                  <a:ext uri="{0D108BD9-81ED-4DB2-BD59-A6C34878D82A}">
                    <a16:rowId xmlns:a16="http://schemas.microsoft.com/office/drawing/2014/main" val="3753094178"/>
                  </a:ext>
                </a:extLst>
              </a:tr>
            </a:tbl>
          </a:graphicData>
        </a:graphic>
      </p:graphicFrame>
      <p:graphicFrame>
        <p:nvGraphicFramePr>
          <p:cNvPr id="9" name="Table 8">
            <a:extLst>
              <a:ext uri="{FF2B5EF4-FFF2-40B4-BE49-F238E27FC236}">
                <a16:creationId xmlns:a16="http://schemas.microsoft.com/office/drawing/2014/main" id="{5D017CBE-8635-BEF4-D7C6-6A8E5393A1F8}"/>
              </a:ext>
            </a:extLst>
          </p:cNvPr>
          <p:cNvGraphicFramePr>
            <a:graphicFrameLocks noGrp="1"/>
          </p:cNvGraphicFramePr>
          <p:nvPr>
            <p:extLst>
              <p:ext uri="{D42A27DB-BD31-4B8C-83A1-F6EECF244321}">
                <p14:modId xmlns:p14="http://schemas.microsoft.com/office/powerpoint/2010/main" val="2503979541"/>
              </p:ext>
            </p:extLst>
          </p:nvPr>
        </p:nvGraphicFramePr>
        <p:xfrm>
          <a:off x="7004969" y="5504788"/>
          <a:ext cx="2828925" cy="405985"/>
        </p:xfrm>
        <a:graphic>
          <a:graphicData uri="http://schemas.openxmlformats.org/drawingml/2006/table">
            <a:tbl>
              <a:tblPr>
                <a:tableStyleId>{5C22544A-7EE6-4342-B048-85BDC9FD1C3A}</a:tableStyleId>
              </a:tblPr>
              <a:tblGrid>
                <a:gridCol w="1876426">
                  <a:extLst>
                    <a:ext uri="{9D8B030D-6E8A-4147-A177-3AD203B41FA5}">
                      <a16:colId xmlns:a16="http://schemas.microsoft.com/office/drawing/2014/main" val="214798847"/>
                    </a:ext>
                  </a:extLst>
                </a:gridCol>
                <a:gridCol w="952499">
                  <a:extLst>
                    <a:ext uri="{9D8B030D-6E8A-4147-A177-3AD203B41FA5}">
                      <a16:colId xmlns:a16="http://schemas.microsoft.com/office/drawing/2014/main" val="1585800594"/>
                    </a:ext>
                  </a:extLst>
                </a:gridCol>
              </a:tblGrid>
              <a:tr h="228820">
                <a:tc>
                  <a:txBody>
                    <a:bodyPr/>
                    <a:lstStyle/>
                    <a:p>
                      <a:pPr marL="0" algn="l" defTabSz="914400" rtl="0" eaLnBrk="1" fontAlgn="t" latinLnBrk="0" hangingPunct="1"/>
                      <a:r>
                        <a:rPr lang="en-IE" sz="1100" b="0" u="none" strike="noStrike" kern="1200" dirty="0">
                          <a:solidFill>
                            <a:schemeClr val="dk1"/>
                          </a:solidFill>
                          <a:effectLst/>
                          <a:latin typeface="Franklin Gothic Book" panose="020B0503020102020204" pitchFamily="34" charset="0"/>
                          <a:ea typeface="+mn-ea"/>
                          <a:cs typeface="+mn-cs"/>
                        </a:rPr>
                        <a:t>NET (Confident)</a:t>
                      </a:r>
                    </a:p>
                  </a:txBody>
                  <a:tcPr marL="9525" marR="9525" marT="9525" marB="0" anchor="ctr">
                    <a:noFill/>
                  </a:tcPr>
                </a:tc>
                <a:tc>
                  <a:txBody>
                    <a:bodyPr/>
                    <a:lstStyle/>
                    <a:p>
                      <a:pPr marL="0" algn="ctr" defTabSz="914400" rtl="0" eaLnBrk="1" fontAlgn="t" latinLnBrk="0" hangingPunct="1"/>
                      <a:r>
                        <a:rPr lang="en-IE" sz="1100" b="0" u="none" strike="noStrike" kern="1200" dirty="0">
                          <a:solidFill>
                            <a:schemeClr val="dk1"/>
                          </a:solidFill>
                          <a:effectLst/>
                          <a:latin typeface="Franklin Gothic Book" panose="020B0503020102020204" pitchFamily="34" charset="0"/>
                          <a:ea typeface="+mn-ea"/>
                          <a:cs typeface="+mn-cs"/>
                        </a:rPr>
                        <a:t>79</a:t>
                      </a:r>
                    </a:p>
                  </a:txBody>
                  <a:tcPr marL="9525" marR="9525" marT="9525" marB="0" anchor="ctr">
                    <a:noFill/>
                  </a:tcPr>
                </a:tc>
                <a:extLst>
                  <a:ext uri="{0D108BD9-81ED-4DB2-BD59-A6C34878D82A}">
                    <a16:rowId xmlns:a16="http://schemas.microsoft.com/office/drawing/2014/main" val="2609816882"/>
                  </a:ext>
                </a:extLst>
              </a:tr>
              <a:tr h="175442">
                <a:tc>
                  <a:txBody>
                    <a:bodyPr/>
                    <a:lstStyle/>
                    <a:p>
                      <a:pPr marL="0" algn="l" defTabSz="914400" rtl="0" eaLnBrk="1" fontAlgn="t" latinLnBrk="0" hangingPunct="1"/>
                      <a:r>
                        <a:rPr lang="en-IE" sz="1100" b="0" u="none" strike="noStrike" kern="1200" dirty="0">
                          <a:solidFill>
                            <a:schemeClr val="dk1"/>
                          </a:solidFill>
                          <a:effectLst/>
                          <a:latin typeface="Franklin Gothic Book" panose="020B0503020102020204" pitchFamily="34" charset="0"/>
                          <a:ea typeface="+mn-ea"/>
                          <a:cs typeface="+mn-cs"/>
                        </a:rPr>
                        <a:t>NET (Unconfident)</a:t>
                      </a:r>
                    </a:p>
                  </a:txBody>
                  <a:tcPr marL="9525" marR="9525" marT="9525" marB="0" anchor="ctr">
                    <a:noFill/>
                  </a:tcPr>
                </a:tc>
                <a:tc>
                  <a:txBody>
                    <a:bodyPr/>
                    <a:lstStyle/>
                    <a:p>
                      <a:pPr marL="0" algn="ctr" defTabSz="914400" rtl="0" eaLnBrk="1" fontAlgn="t" latinLnBrk="0" hangingPunct="1"/>
                      <a:r>
                        <a:rPr lang="en-IE" sz="1100" b="0" u="none" strike="noStrike" kern="1200" dirty="0">
                          <a:solidFill>
                            <a:schemeClr val="dk1"/>
                          </a:solidFill>
                          <a:effectLst/>
                          <a:latin typeface="Franklin Gothic Book" panose="020B0503020102020204" pitchFamily="34" charset="0"/>
                          <a:ea typeface="+mn-ea"/>
                          <a:cs typeface="+mn-cs"/>
                        </a:rPr>
                        <a:t>21</a:t>
                      </a:r>
                    </a:p>
                  </a:txBody>
                  <a:tcPr marL="9525" marR="9525" marT="9525" marB="0" anchor="ctr">
                    <a:noFill/>
                  </a:tcPr>
                </a:tc>
                <a:extLst>
                  <a:ext uri="{0D108BD9-81ED-4DB2-BD59-A6C34878D82A}">
                    <a16:rowId xmlns:a16="http://schemas.microsoft.com/office/drawing/2014/main" val="3753094178"/>
                  </a:ext>
                </a:extLst>
              </a:tr>
            </a:tbl>
          </a:graphicData>
        </a:graphic>
      </p:graphicFrame>
      <p:graphicFrame>
        <p:nvGraphicFramePr>
          <p:cNvPr id="10" name="Table 9">
            <a:extLst>
              <a:ext uri="{FF2B5EF4-FFF2-40B4-BE49-F238E27FC236}">
                <a16:creationId xmlns:a16="http://schemas.microsoft.com/office/drawing/2014/main" id="{92EAEFC0-8E28-A9E1-00AE-F18BBC6C432A}"/>
              </a:ext>
            </a:extLst>
          </p:cNvPr>
          <p:cNvGraphicFramePr>
            <a:graphicFrameLocks noGrp="1"/>
          </p:cNvGraphicFramePr>
          <p:nvPr>
            <p:extLst>
              <p:ext uri="{D42A27DB-BD31-4B8C-83A1-F6EECF244321}">
                <p14:modId xmlns:p14="http://schemas.microsoft.com/office/powerpoint/2010/main" val="2940590770"/>
              </p:ext>
            </p:extLst>
          </p:nvPr>
        </p:nvGraphicFramePr>
        <p:xfrm>
          <a:off x="4962525" y="2393320"/>
          <a:ext cx="3609306" cy="2983230"/>
        </p:xfrm>
        <a:graphic>
          <a:graphicData uri="http://schemas.openxmlformats.org/drawingml/2006/table">
            <a:tbl>
              <a:tblPr>
                <a:tableStyleId>{7E9639D4-E3E2-4D34-9284-5A2195B3D0D7}</a:tableStyleId>
              </a:tblPr>
              <a:tblGrid>
                <a:gridCol w="3609306">
                  <a:extLst>
                    <a:ext uri="{9D8B030D-6E8A-4147-A177-3AD203B41FA5}">
                      <a16:colId xmlns:a16="http://schemas.microsoft.com/office/drawing/2014/main" val="1827220055"/>
                    </a:ext>
                  </a:extLst>
                </a:gridCol>
              </a:tblGrid>
              <a:tr h="1190625">
                <a:tc>
                  <a:txBody>
                    <a:bodyPr/>
                    <a:lstStyle/>
                    <a:p>
                      <a:pPr algn="r" fontAlgn="t"/>
                      <a:r>
                        <a:rPr lang="en-IE" sz="1100" b="0" i="0" u="none" strike="noStrike" kern="1200" dirty="0">
                          <a:solidFill>
                            <a:srgbClr val="000000"/>
                          </a:solidFill>
                          <a:effectLst/>
                          <a:latin typeface="Franklin Gothic Book" panose="020B0503020102020204" pitchFamily="34" charset="0"/>
                          <a:ea typeface="+mn-ea"/>
                          <a:cs typeface="+mn-cs"/>
                        </a:rPr>
                        <a:t>Very confident in knowing how to support them</a:t>
                      </a:r>
                    </a:p>
                  </a:txBody>
                  <a:tcPr marL="9525" marR="9525" marT="9525" marB="0">
                    <a:lnL w="6350" cap="flat" cmpd="sng" algn="ctr">
                      <a:noFill/>
                      <a:prstDash val="solid"/>
                      <a:miter lim="800000"/>
                    </a:lnL>
                    <a:lnR w="6350" cap="flat" cmpd="sng" algn="ctr">
                      <a:noFill/>
                      <a:prstDash val="solid"/>
                      <a:miter lim="800000"/>
                    </a:lnR>
                    <a:lnT w="6350" cap="flat" cmpd="sng" algn="ctr">
                      <a:noFill/>
                      <a:prstDash val="solid"/>
                      <a:miter lim="800000"/>
                    </a:lnT>
                    <a:lnB>
                      <a:noFill/>
                    </a:lnB>
                    <a:lnTlToBr w="12700" cmpd="sng">
                      <a:noFill/>
                      <a:prstDash val="solid"/>
                    </a:lnTlToBr>
                    <a:lnBlToTr w="12700" cmpd="sng">
                      <a:noFill/>
                      <a:prstDash val="solid"/>
                    </a:lnBlToTr>
                  </a:tcPr>
                </a:tc>
                <a:extLst>
                  <a:ext uri="{0D108BD9-81ED-4DB2-BD59-A6C34878D82A}">
                    <a16:rowId xmlns:a16="http://schemas.microsoft.com/office/drawing/2014/main" val="3824082112"/>
                  </a:ext>
                </a:extLst>
              </a:tr>
              <a:tr h="1114425">
                <a:tc>
                  <a:txBody>
                    <a:bodyPr/>
                    <a:lstStyle/>
                    <a:p>
                      <a:pPr algn="r" fontAlgn="t"/>
                      <a:r>
                        <a:rPr lang="en-IE" sz="1100" b="0" i="0" u="none" strike="noStrike" kern="1200" dirty="0">
                          <a:solidFill>
                            <a:srgbClr val="000000"/>
                          </a:solidFill>
                          <a:effectLst/>
                          <a:latin typeface="Franklin Gothic Book" panose="020B0503020102020204" pitchFamily="34" charset="0"/>
                          <a:ea typeface="+mn-ea"/>
                          <a:cs typeface="+mn-cs"/>
                        </a:rPr>
                        <a:t>Somewhat confident in knowing how to support them</a:t>
                      </a:r>
                    </a:p>
                  </a:txBody>
                  <a:tcPr marL="9525" marR="9525" marT="9525" marB="0">
                    <a:lnL w="6350" cap="flat" cmpd="sng" algn="ctr">
                      <a:noFill/>
                      <a:prstDash val="solid"/>
                      <a:miter lim="800000"/>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34140606"/>
                  </a:ext>
                </a:extLst>
              </a:tr>
              <a:tr h="323850">
                <a:tc>
                  <a:txBody>
                    <a:bodyPr/>
                    <a:lstStyle/>
                    <a:p>
                      <a:pPr algn="r" fontAlgn="t"/>
                      <a:r>
                        <a:rPr lang="en-IE" sz="1100" b="0" i="0" u="none" strike="noStrike" kern="1200" dirty="0">
                          <a:solidFill>
                            <a:srgbClr val="000000"/>
                          </a:solidFill>
                          <a:effectLst/>
                          <a:latin typeface="Franklin Gothic Book" panose="020B0503020102020204" pitchFamily="34" charset="0"/>
                          <a:ea typeface="+mn-ea"/>
                          <a:cs typeface="+mn-cs"/>
                        </a:rPr>
                        <a:t>Not very confident in knowing how to support them</a:t>
                      </a:r>
                    </a:p>
                  </a:txBody>
                  <a:tcPr marL="9525" marR="9525" marT="9525" marB="0">
                    <a:lnL w="6350" cap="flat" cmpd="sng" algn="ctr">
                      <a:noFill/>
                      <a:prstDash val="solid"/>
                      <a:miter lim="800000"/>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34326236"/>
                  </a:ext>
                </a:extLst>
              </a:tr>
              <a:tr h="142875">
                <a:tc>
                  <a:txBody>
                    <a:bodyPr/>
                    <a:lstStyle/>
                    <a:p>
                      <a:pPr algn="r" fontAlgn="t"/>
                      <a:r>
                        <a:rPr lang="en-IE" sz="1100" b="0" i="0" u="none" strike="noStrike" kern="1200" dirty="0">
                          <a:solidFill>
                            <a:srgbClr val="000000"/>
                          </a:solidFill>
                          <a:effectLst/>
                          <a:latin typeface="Franklin Gothic Book" panose="020B0503020102020204" pitchFamily="34" charset="0"/>
                          <a:ea typeface="+mn-ea"/>
                          <a:cs typeface="+mn-cs"/>
                        </a:rPr>
                        <a:t>Not at all confident in knowing how to support them</a:t>
                      </a:r>
                    </a:p>
                  </a:txBody>
                  <a:tcPr marL="9525" marR="9525" marT="9525" marB="0">
                    <a:lnL w="6350" cap="flat" cmpd="sng" algn="ctr">
                      <a:noFill/>
                      <a:prstDash val="solid"/>
                      <a:miter lim="800000"/>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84652134"/>
                  </a:ext>
                </a:extLst>
              </a:tr>
              <a:tr h="142875">
                <a:tc>
                  <a:txBody>
                    <a:bodyPr/>
                    <a:lstStyle/>
                    <a:p>
                      <a:pPr algn="r" fontAlgn="t"/>
                      <a:r>
                        <a:rPr lang="en-IE" sz="1100" b="0" i="0" u="none" strike="noStrike" kern="1200" dirty="0">
                          <a:solidFill>
                            <a:srgbClr val="000000"/>
                          </a:solidFill>
                          <a:effectLst/>
                          <a:latin typeface="Franklin Gothic Book" panose="020B0503020102020204" pitchFamily="34" charset="0"/>
                          <a:ea typeface="+mn-ea"/>
                          <a:cs typeface="+mn-cs"/>
                        </a:rPr>
                        <a:t>I would not engage in that conversation</a:t>
                      </a:r>
                    </a:p>
                  </a:txBody>
                  <a:tcPr marL="9525" marR="9525" marT="9525" marB="0">
                    <a:lnL w="6350" cap="flat" cmpd="sng" algn="ctr">
                      <a:noFill/>
                      <a:prstDash val="solid"/>
                      <a:miter lim="800000"/>
                    </a:lnL>
                    <a:lnR w="6350" cap="flat" cmpd="sng" algn="ctr">
                      <a:noFill/>
                      <a:prstDash val="solid"/>
                      <a:miter lim="800000"/>
                    </a:lnR>
                    <a:lnT>
                      <a:noFill/>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666083346"/>
                  </a:ext>
                </a:extLst>
              </a:tr>
            </a:tbl>
          </a:graphicData>
        </a:graphic>
      </p:graphicFrame>
      <p:graphicFrame>
        <p:nvGraphicFramePr>
          <p:cNvPr id="11" name="Table 10">
            <a:extLst>
              <a:ext uri="{FF2B5EF4-FFF2-40B4-BE49-F238E27FC236}">
                <a16:creationId xmlns:a16="http://schemas.microsoft.com/office/drawing/2014/main" id="{F1114315-2C0B-E4EB-01DD-D86DE288BEE3}"/>
              </a:ext>
            </a:extLst>
          </p:cNvPr>
          <p:cNvGraphicFramePr>
            <a:graphicFrameLocks noGrp="1"/>
          </p:cNvGraphicFramePr>
          <p:nvPr>
            <p:extLst>
              <p:ext uri="{D42A27DB-BD31-4B8C-83A1-F6EECF244321}">
                <p14:modId xmlns:p14="http://schemas.microsoft.com/office/powerpoint/2010/main" val="561637021"/>
              </p:ext>
            </p:extLst>
          </p:nvPr>
        </p:nvGraphicFramePr>
        <p:xfrm>
          <a:off x="7947997" y="1645244"/>
          <a:ext cx="2771053" cy="329565"/>
        </p:xfrm>
        <a:graphic>
          <a:graphicData uri="http://schemas.openxmlformats.org/drawingml/2006/table">
            <a:tbl>
              <a:tblPr>
                <a:tableStyleId>{5C22544A-7EE6-4342-B048-85BDC9FD1C3A}</a:tableStyleId>
              </a:tblPr>
              <a:tblGrid>
                <a:gridCol w="2771053">
                  <a:extLst>
                    <a:ext uri="{9D8B030D-6E8A-4147-A177-3AD203B41FA5}">
                      <a16:colId xmlns:a16="http://schemas.microsoft.com/office/drawing/2014/main" val="4037173385"/>
                    </a:ext>
                  </a:extLst>
                </a:gridCol>
              </a:tblGrid>
              <a:tr h="36413">
                <a:tc>
                  <a:txBody>
                    <a:bodyPr/>
                    <a:lstStyle/>
                    <a:p>
                      <a:pPr algn="ctr" fontAlgn="t"/>
                      <a:r>
                        <a:rPr lang="en-IE" sz="1100" b="1" i="0" u="none" strike="noStrike" kern="1200" dirty="0">
                          <a:solidFill>
                            <a:schemeClr val="dk1"/>
                          </a:solidFill>
                          <a:effectLst/>
                          <a:latin typeface="Franklin Gothic Book" panose="020B0503020102020204" pitchFamily="34" charset="0"/>
                          <a:ea typeface="+mn-ea"/>
                          <a:cs typeface="+mn-cs"/>
                        </a:rPr>
                        <a:t>Confidence in knowing how to support</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37041862"/>
                  </a:ext>
                </a:extLst>
              </a:tr>
              <a:tr h="123436">
                <a:tc>
                  <a:txBody>
                    <a:bodyPr/>
                    <a:lstStyle/>
                    <a:p>
                      <a:pPr algn="ctr" fontAlgn="t"/>
                      <a:r>
                        <a:rPr lang="en-IE" sz="1000" b="1" i="0" u="none" strike="noStrike" dirty="0">
                          <a:solidFill>
                            <a:srgbClr val="000000"/>
                          </a:solidFill>
                          <a:effectLst/>
                          <a:latin typeface="Franklin Gothic Book" panose="020B0503020102020204" pitchFamily="34" charset="0"/>
                        </a:rPr>
                        <a:t>%</a:t>
                      </a: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11973216"/>
                  </a:ext>
                </a:extLst>
              </a:tr>
            </a:tbl>
          </a:graphicData>
        </a:graphic>
      </p:graphicFrame>
      <p:sp>
        <p:nvSpPr>
          <p:cNvPr id="12" name="TextBox 11">
            <a:extLst>
              <a:ext uri="{FF2B5EF4-FFF2-40B4-BE49-F238E27FC236}">
                <a16:creationId xmlns:a16="http://schemas.microsoft.com/office/drawing/2014/main" id="{4561529A-4927-6CCF-39BC-4CE8E47872E1}"/>
              </a:ext>
            </a:extLst>
          </p:cNvPr>
          <p:cNvSpPr txBox="1"/>
          <p:nvPr/>
        </p:nvSpPr>
        <p:spPr>
          <a:xfrm>
            <a:off x="0" y="5923375"/>
            <a:ext cx="12192000" cy="532596"/>
          </a:xfrm>
          <a:prstGeom prst="parallelogram">
            <a:avLst>
              <a:gd name="adj" fmla="val 0"/>
            </a:avLst>
          </a:prstGeom>
          <a:solidFill>
            <a:schemeClr val="accent1"/>
          </a:solidFill>
        </p:spPr>
        <p:txBody>
          <a:bodyPr wrap="square" lIns="44308" tIns="0" rIns="44308" bIns="0" rtlCol="0" anchor="t">
            <a:spAutoFit/>
          </a:bodyPr>
          <a:lstStyle/>
          <a:p>
            <a:pPr algn="ctr"/>
            <a:r>
              <a:rPr lang="en-US" sz="1450" b="1" dirty="0">
                <a:solidFill>
                  <a:schemeClr val="bg1"/>
                </a:solidFill>
              </a:rPr>
              <a:t>Intent to help is strong, but there is a sense from these two questions that there is a need for more education/resources in this area. </a:t>
            </a:r>
            <a:endParaRPr lang="en-GB" sz="1477" b="1" dirty="0">
              <a:solidFill>
                <a:schemeClr val="bg1"/>
              </a:solidFill>
              <a:latin typeface="+mn-lt"/>
            </a:endParaRPr>
          </a:p>
        </p:txBody>
      </p:sp>
    </p:spTree>
    <p:extLst>
      <p:ext uri="{BB962C8B-B14F-4D97-AF65-F5344CB8AC3E}">
        <p14:creationId xmlns:p14="http://schemas.microsoft.com/office/powerpoint/2010/main" val="287669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PACTIONTYPE1" val="Data"/>
  <p:tag name="PPDATASOURCE1" val="14"/>
  <p:tag name="PPDATATABLE1" val="1"/>
  <p:tag name="PPFILTERSTRING1" val="TBR:0|TBC:0|NDFR:0|NDFC:0|NDTR:0|NDTC:0|QT:0|BNR:1|STB:1|DA:1|DSC:1|SST:1|SSV:0|SBV:1|OSC:1|OBR:0|RSV:1|RBV:0|PRF:0|PSF:0|IB:0|SLM:0|BS:F|RH:0|TC:1|DP:-1|NIP:0|NID:0|SP:0|MN:0|SS:::|RF:00000000000000000000000000|XPR:|XPC:|LDR:|LDC:|BAR:|STC:|SA:0,0,0,0|SI:|IER:String^IncludeWithLabels|IEC:String^IncludeWithLabels^`Total0NoSort^`-340NoSort^`35-540NoSort^`55+0NoSort^`ABC10NoSort^`C2DE0NoSort^`Urban0NoSort^`Rural0NoSort^`Dublin0NoSort^`East &amp; Midlands Ex. Dublin0NoSort^`East &amp; Midlands Region0NoSort^`Southern Region0NoSort^`North-West Region0NoSort|SR:|SC:|SX:"/>
  <p:tag name="PPSELECTEDAREA1" val="SC:2|SR:8-15|DL:3"/>
  <p:tag name="PPADDMETHOD1" val="AM:5|TM:0|TC:1|TR:1"/>
  <p:tag name="PPGRIDAREAS1" val="DH:1|DC:4|DA:5|PF:20|ST:1|FC:2|LC:14|OC:96|OR:15"/>
  <p:tag name="PPACTIONTYPE2" val="Sort"/>
  <p:tag name="PPSORTSTRING2" val="SF:T|S1:+2|O1:1|S2:|O2:0|S3:|O3:0|HR:1|HC:1|ET:|EB:=Any Other|EL:|ER:|WF:F"/>
  <p:tag name="PPACTIONTYPE3" val="Sort"/>
  <p:tag name="PPSORTSTRING3" val="SF:T|S1:+2|O1:1|S2:|O2:0|S3:|O3:0|HR:1|HC:1|ET:|EB:=Any Other|EL:|ER:|WF:F"/>
  <p:tag name="PPACTIONCOUNT" val="4"/>
  <p:tag name="PPACTIONTYPE4" val="Sort"/>
  <p:tag name="PPSORTSTRING4" val="SF:T|S1:+2|O1:1|S2:|O2:0|S3:|O3:0|HR:1|HC:1|ET:|EB:=Any Other|EL:|ER:|WF:F"/>
</p:tagLst>
</file>

<file path=ppt/tags/tag2.xml><?xml version="1.0" encoding="utf-8"?>
<p:tagLst xmlns:a="http://schemas.openxmlformats.org/drawingml/2006/main" xmlns:r="http://schemas.openxmlformats.org/officeDocument/2006/relationships" xmlns:p="http://schemas.openxmlformats.org/presentationml/2006/main">
  <p:tag name="PPACTIONTYPE1" val="Data"/>
  <p:tag name="PPDATASOURCE1" val="14"/>
  <p:tag name="PPDATATABLE1" val="1"/>
  <p:tag name="PPFILTERSTRING1" val="TBR:0|TBC:0|NDFR:0|NDFC:0|NDTR:0|NDTC:0|QT:0|BNR:1|STB:1|DA:1|DSC:1|SST:1|SSV:0|SBV:1|OSC:1|OBR:0|RSV:1|RBV:0|PRF:0|PSF:0|IB:0|SLM:0|BS:F|RH:0|TC:1|DP:-1|NIP:0|NID:0|SP:0|MN:0|SS:::|RF:00000000000000000000000000|XPR:|XPC:|LDR:|LDC:|BAR:|STC:|SA:0,0,0,0|SI:|IER:String^IncludeWithLabels|IEC:String^IncludeWithLabels^`Total0NoSort^`-340NoSort^`35-540NoSort^`55+0NoSort^`ABC10NoSort^`C2DE0NoSort^`Urban0NoSort^`Rural0NoSort^`Dublin0NoSort^`East &amp; Midlands Ex. Dublin0NoSort^`East &amp; Midlands Region0NoSort^`Southern Region0NoSort^`North-West Region0NoSort|SR:|SC:|SX:"/>
  <p:tag name="PPSELECTEDAREA1" val="SC:2|SR:8-15|DL:3"/>
  <p:tag name="PPADDMETHOD1" val="AM:5|TM:0|TC:1|TR:1"/>
  <p:tag name="PPGRIDAREAS1" val="DH:1|DC:4|DA:5|PF:20|ST:1|FC:2|LC:14|OC:96|OR:15"/>
  <p:tag name="PPACTIONTYPE2" val="Sort"/>
  <p:tag name="PPSORTSTRING2" val="SF:T|S1:+2|O1:1|S2:|O2:0|S3:|O3:0|HR:1|HC:1|ET:|EB:=Any Other|EL:|ER:|WF:F"/>
  <p:tag name="PPACTIONTYPE3" val="Sort"/>
  <p:tag name="PPSORTSTRING3" val="SF:T|S1:+2|O1:1|S2:|O2:0|S3:|O3:0|HR:1|HC:1|ET:|EB:=Any Other|EL:|ER:|WF:F"/>
  <p:tag name="PPACTIONCOUNT" val="4"/>
  <p:tag name="PPACTIONTYPE4" val="Sort"/>
  <p:tag name="PPSORTSTRING4" val="SF:T|S1:+2|O1:1|S2:|O2:0|S3:|O3:0|HR:1|HC:1|ET:|EB:=Any Other|EL:|ER:|WF:F"/>
</p:tagLst>
</file>

<file path=ppt/theme/theme1.xml><?xml version="1.0" encoding="utf-8"?>
<a:theme xmlns:a="http://schemas.openxmlformats.org/drawingml/2006/main" name="B&amp;A ">
  <a:themeElements>
    <a:clrScheme name="B&amp;A new template 2022">
      <a:dk1>
        <a:srgbClr val="000033"/>
      </a:dk1>
      <a:lt1>
        <a:srgbClr val="FFFFFF"/>
      </a:lt1>
      <a:dk2>
        <a:srgbClr val="0000CC"/>
      </a:dk2>
      <a:lt2>
        <a:srgbClr val="6699FF"/>
      </a:lt2>
      <a:accent1>
        <a:srgbClr val="000033"/>
      </a:accent1>
      <a:accent2>
        <a:srgbClr val="E5D61D"/>
      </a:accent2>
      <a:accent3>
        <a:srgbClr val="68C3CD"/>
      </a:accent3>
      <a:accent4>
        <a:srgbClr val="44AC8A"/>
      </a:accent4>
      <a:accent5>
        <a:srgbClr val="F5AEB6"/>
      </a:accent5>
      <a:accent6>
        <a:srgbClr val="008F9D"/>
      </a:accent6>
      <a:hlink>
        <a:srgbClr val="0000CC"/>
      </a:hlink>
      <a:folHlink>
        <a:srgbClr val="D8D8D8"/>
      </a:folHlink>
    </a:clrScheme>
    <a:fontScheme name="B&amp;A new template 2022">
      <a:majorFont>
        <a:latin typeface="Cambria"/>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solidFill>
              <a:schemeClr val="tx2"/>
            </a:solidFill>
          </a:defRPr>
        </a:defPPr>
      </a:lstStyle>
    </a:txDef>
  </a:objectDefaults>
  <a:extraClrSchemeLst/>
  <a:extLst>
    <a:ext uri="{05A4C25C-085E-4340-85A3-A5531E510DB2}">
      <thm15:themeFamily xmlns:thm15="http://schemas.microsoft.com/office/thememl/2012/main" name="TescoMediaInsights_PPT_Template" id="{BF1589D0-1458-1A45-A666-D4AD977D77FF}" vid="{45A0069F-1F5C-A04A-9CFE-63FE93417D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Tons Grey">
    <a:dk1>
      <a:sysClr val="windowText" lastClr="000000"/>
    </a:dk1>
    <a:lt1>
      <a:sysClr val="window" lastClr="FFFFFF"/>
    </a:lt1>
    <a:dk2>
      <a:srgbClr val="FFFFFF"/>
    </a:dk2>
    <a:lt2>
      <a:srgbClr val="E7E6E6"/>
    </a:lt2>
    <a:accent1>
      <a:srgbClr val="AEC411"/>
    </a:accent1>
    <a:accent2>
      <a:srgbClr val="DEF05B"/>
    </a:accent2>
    <a:accent3>
      <a:srgbClr val="D0CECE"/>
    </a:accent3>
    <a:accent4>
      <a:srgbClr val="F2A0C4"/>
    </a:accent4>
    <a:accent5>
      <a:srgbClr val="D61D6E"/>
    </a:accent5>
    <a:accent6>
      <a:srgbClr val="901449"/>
    </a:accent6>
    <a:hlink>
      <a:srgbClr val="BFBFBF"/>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Tons Grey">
    <a:dk1>
      <a:sysClr val="windowText" lastClr="000000"/>
    </a:dk1>
    <a:lt1>
      <a:sysClr val="window" lastClr="FFFFFF"/>
    </a:lt1>
    <a:dk2>
      <a:srgbClr val="FFFFFF"/>
    </a:dk2>
    <a:lt2>
      <a:srgbClr val="E7E6E6"/>
    </a:lt2>
    <a:accent1>
      <a:srgbClr val="AEC411"/>
    </a:accent1>
    <a:accent2>
      <a:srgbClr val="DEF05B"/>
    </a:accent2>
    <a:accent3>
      <a:srgbClr val="D0CECE"/>
    </a:accent3>
    <a:accent4>
      <a:srgbClr val="F2A0C4"/>
    </a:accent4>
    <a:accent5>
      <a:srgbClr val="D61D6E"/>
    </a:accent5>
    <a:accent6>
      <a:srgbClr val="901449"/>
    </a:accent6>
    <a:hlink>
      <a:srgbClr val="BFBFBF"/>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017563AD733C4FBA05E7C99DBAD8FF" ma:contentTypeVersion="17" ma:contentTypeDescription="Create a new document." ma:contentTypeScope="" ma:versionID="4ae04d186a57109a17844f295e68377e">
  <xsd:schema xmlns:xsd="http://www.w3.org/2001/XMLSchema" xmlns:xs="http://www.w3.org/2001/XMLSchema" xmlns:p="http://schemas.microsoft.com/office/2006/metadata/properties" xmlns:ns2="d670a9eb-71b8-40ac-b35b-54b1c95478ba" xmlns:ns3="29c286f7-3f5c-48c0-b7a5-b9eda8ee27b7" targetNamespace="http://schemas.microsoft.com/office/2006/metadata/properties" ma:root="true" ma:fieldsID="62cb5706e921bbefce9cf05521596464" ns2:_="" ns3:_="">
    <xsd:import namespace="d670a9eb-71b8-40ac-b35b-54b1c95478ba"/>
    <xsd:import namespace="29c286f7-3f5c-48c0-b7a5-b9eda8ee27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_Flow_SignoffStatu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70a9eb-71b8-40ac-b35b-54b1c95478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6d22542-5683-4895-8c48-81a8252a22a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9c286f7-3f5c-48c0-b7a5-b9eda8ee27b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4546ed99-5817-4f99-b67b-fb0f7faf63a3}" ma:internalName="TaxCatchAll" ma:showField="CatchAllData" ma:web="29c286f7-3f5c-48c0-b7a5-b9eda8ee27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9c286f7-3f5c-48c0-b7a5-b9eda8ee27b7" xsi:nil="true"/>
    <_Flow_SignoffStatus xmlns="d670a9eb-71b8-40ac-b35b-54b1c95478ba" xsi:nil="true"/>
    <lcf76f155ced4ddcb4097134ff3c332f xmlns="d670a9eb-71b8-40ac-b35b-54b1c95478ba">
      <Terms xmlns="http://schemas.microsoft.com/office/infopath/2007/PartnerControls"/>
    </lcf76f155ced4ddcb4097134ff3c332f>
    <SharedWithUsers xmlns="29c286f7-3f5c-48c0-b7a5-b9eda8ee27b7">
      <UserInfo>
        <DisplayName>Brenda Waldron</DisplayName>
        <AccountId>14</AccountId>
        <AccountType/>
      </UserInfo>
      <UserInfo>
        <DisplayName>Barbara Scott</DisplayName>
        <AccountId>21</AccountId>
        <AccountType/>
      </UserInfo>
      <UserInfo>
        <DisplayName>Rishabh Jain</DisplayName>
        <AccountId>6769</AccountId>
        <AccountType/>
      </UserInfo>
      <UserInfo>
        <DisplayName>Aimee Fuller</DisplayName>
        <AccountId>30</AccountId>
        <AccountType/>
      </UserInfo>
      <UserInfo>
        <DisplayName>Corinna O'Brien</DisplayName>
        <AccountId>34</AccountId>
        <AccountType/>
      </UserInfo>
      <UserInfo>
        <DisplayName>Helen Ryan</DisplayName>
        <AccountId>46</AccountId>
        <AccountType/>
      </UserInfo>
      <UserInfo>
        <DisplayName>Karyn O'Farrell</DisplayName>
        <AccountId>25</AccountId>
        <AccountType/>
      </UserInfo>
      <UserInfo>
        <DisplayName>Niall Brennan</DisplayName>
        <AccountId>37</AccountId>
        <AccountType/>
      </UserInfo>
      <UserInfo>
        <DisplayName>Larry Ryan</DisplayName>
        <AccountId>23</AccountId>
        <AccountType/>
      </UserInfo>
      <UserInfo>
        <DisplayName>Luke Reaper</DisplayName>
        <AccountId>24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D0CC1A-DC22-4D5D-8010-F794E84C7C8C}">
  <ds:schemaRefs>
    <ds:schemaRef ds:uri="29c286f7-3f5c-48c0-b7a5-b9eda8ee27b7"/>
    <ds:schemaRef ds:uri="d670a9eb-71b8-40ac-b35b-54b1c95478b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3C0FAFA-232A-4562-977C-74BD9EF801D2}">
  <ds:schemaRefs>
    <ds:schemaRef ds:uri="http://schemas.microsoft.com/office/infopath/2007/PartnerControls"/>
    <ds:schemaRef ds:uri="http://purl.org/dc/dcmitype/"/>
    <ds:schemaRef ds:uri="http://www.w3.org/XML/1998/namespace"/>
    <ds:schemaRef ds:uri="http://schemas.microsoft.com/office/2006/documentManagement/types"/>
    <ds:schemaRef ds:uri="http://purl.org/dc/terms/"/>
    <ds:schemaRef ds:uri="http://schemas.openxmlformats.org/package/2006/metadata/core-properties"/>
    <ds:schemaRef ds:uri="d670a9eb-71b8-40ac-b35b-54b1c95478ba"/>
    <ds:schemaRef ds:uri="29c286f7-3f5c-48c0-b7a5-b9eda8ee27b7"/>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C1F841ED-0485-4F34-9D92-0AFB07E992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977</TotalTime>
  <Words>1679</Words>
  <Application>Microsoft Office PowerPoint</Application>
  <PresentationFormat>Widescreen</PresentationFormat>
  <Paragraphs>169</Paragraphs>
  <Slides>13</Slides>
  <Notes>5</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B&amp;A </vt:lpstr>
      <vt:lpstr>Mental Health Support Survey</vt:lpstr>
      <vt:lpstr>Introduction</vt:lpstr>
      <vt:lpstr>Having a support network if you have a problem: A quarter of respondents have six or more people they can turn to if they had a serious problem and a half say they have three to five people they can turn to. </vt:lpstr>
      <vt:lpstr>Interest and concern people show in what you do: Almost two thirds of respondents feel that people have some degree of concern/interest in what they do. </vt:lpstr>
      <vt:lpstr>Ease of getting help from neighbour: Only one in eight consider it difficult to get practical help from neighbours should they need it. This is perhaps tempered to a degree by a large proportion saying that there is only a possibility. </vt:lpstr>
      <vt:lpstr>These three items sum up into the Oslo Social Support Scale. </vt:lpstr>
      <vt:lpstr>Likelihood to seek help if you were worried about everyday concerns: Family plays a crucial role when it comes to seeking help, after that friends and Doctor/GP also feature prominently. </vt:lpstr>
      <vt:lpstr>Likelihood to seek support if anxious or depressed: Doctor/GP and Mental help professionals move up the list of channels likely to use when it comes to anxiety/depression relative to everyday concerns. </vt:lpstr>
      <vt:lpstr>Comfort and support in helping: Interestingly a large proportion stated that they are very comfortable in having a conversation with a friend about something they are worried about but only one in five feel they would be very confident in knowing how to support them.</vt:lpstr>
      <vt:lpstr>Resources that would help people feels more comfortable/confident in having a conversation with a friend who needed help. </vt:lpstr>
      <vt:lpstr>PowerPoint Presentation</vt:lpstr>
      <vt:lpstr>Key Highlights </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B&amp;A</dc:title>
  <dc:creator>carole@banda.ie</dc:creator>
  <cp:keywords>B&amp;A</cp:keywords>
  <cp:lastModifiedBy>Fiona Keogh</cp:lastModifiedBy>
  <cp:revision>7</cp:revision>
  <cp:lastPrinted>2022-10-05T12:20:08Z</cp:lastPrinted>
  <dcterms:created xsi:type="dcterms:W3CDTF">2022-08-31T08:57:22Z</dcterms:created>
  <dcterms:modified xsi:type="dcterms:W3CDTF">2025-04-24T15:40:07Z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0x0101009C017563AD733C4FBA05E7C99DBAD8FF</vt:lpwstr>
  </property>
  <property fmtid="{D5CDD505-2E9C-101B-9397-08002B2CF9AE}" pid="3" name="MediaServiceImageTags">
    <vt:lpwstr/>
  </property>
</Properties>
</file>